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0"/>
  </p:notesMasterIdLst>
  <p:sldIdLst>
    <p:sldId id="574" r:id="rId2"/>
    <p:sldId id="575" r:id="rId3"/>
    <p:sldId id="293" r:id="rId4"/>
    <p:sldId id="451" r:id="rId5"/>
    <p:sldId id="450" r:id="rId6"/>
    <p:sldId id="527" r:id="rId7"/>
    <p:sldId id="528" r:id="rId8"/>
    <p:sldId id="525" r:id="rId9"/>
    <p:sldId id="282" r:id="rId10"/>
    <p:sldId id="489" r:id="rId11"/>
    <p:sldId id="258" r:id="rId12"/>
    <p:sldId id="524" r:id="rId13"/>
    <p:sldId id="523" r:id="rId14"/>
    <p:sldId id="546" r:id="rId15"/>
    <p:sldId id="291" r:id="rId16"/>
    <p:sldId id="514" r:id="rId17"/>
    <p:sldId id="513" r:id="rId18"/>
    <p:sldId id="516" r:id="rId19"/>
    <p:sldId id="292" r:id="rId20"/>
    <p:sldId id="518" r:id="rId21"/>
    <p:sldId id="519" r:id="rId22"/>
    <p:sldId id="520" r:id="rId23"/>
    <p:sldId id="315" r:id="rId24"/>
    <p:sldId id="297" r:id="rId25"/>
    <p:sldId id="301" r:id="rId26"/>
    <p:sldId id="303" r:id="rId27"/>
    <p:sldId id="304" r:id="rId28"/>
    <p:sldId id="305" r:id="rId29"/>
    <p:sldId id="572" r:id="rId30"/>
    <p:sldId id="573" r:id="rId31"/>
    <p:sldId id="306" r:id="rId32"/>
    <p:sldId id="307" r:id="rId33"/>
    <p:sldId id="308" r:id="rId34"/>
    <p:sldId id="309" r:id="rId35"/>
    <p:sldId id="310" r:id="rId36"/>
    <p:sldId id="317" r:id="rId37"/>
    <p:sldId id="318" r:id="rId38"/>
    <p:sldId id="319" r:id="rId39"/>
    <p:sldId id="366" r:id="rId40"/>
    <p:sldId id="438" r:id="rId41"/>
    <p:sldId id="455" r:id="rId42"/>
    <p:sldId id="493" r:id="rId43"/>
    <p:sldId id="467" r:id="rId44"/>
    <p:sldId id="325" r:id="rId45"/>
    <p:sldId id="260" r:id="rId46"/>
    <p:sldId id="264" r:id="rId47"/>
    <p:sldId id="487" r:id="rId48"/>
    <p:sldId id="343" r:id="rId49"/>
    <p:sldId id="507" r:id="rId50"/>
    <p:sldId id="508" r:id="rId51"/>
    <p:sldId id="332" r:id="rId52"/>
    <p:sldId id="327" r:id="rId53"/>
    <p:sldId id="326" r:id="rId54"/>
    <p:sldId id="328" r:id="rId55"/>
    <p:sldId id="329" r:id="rId56"/>
    <p:sldId id="361" r:id="rId57"/>
    <p:sldId id="362" r:id="rId58"/>
    <p:sldId id="363" r:id="rId59"/>
    <p:sldId id="364" r:id="rId60"/>
    <p:sldId id="365" r:id="rId61"/>
    <p:sldId id="333" r:id="rId62"/>
    <p:sldId id="334" r:id="rId63"/>
    <p:sldId id="335" r:id="rId64"/>
    <p:sldId id="336" r:id="rId65"/>
    <p:sldId id="337" r:id="rId66"/>
    <p:sldId id="439" r:id="rId67"/>
    <p:sldId id="440" r:id="rId68"/>
    <p:sldId id="441" r:id="rId69"/>
    <p:sldId id="442" r:id="rId70"/>
    <p:sldId id="443" r:id="rId71"/>
    <p:sldId id="312" r:id="rId72"/>
    <p:sldId id="509" r:id="rId73"/>
    <p:sldId id="510" r:id="rId74"/>
    <p:sldId id="340" r:id="rId75"/>
    <p:sldId id="341" r:id="rId76"/>
    <p:sldId id="357" r:id="rId77"/>
    <p:sldId id="360" r:id="rId78"/>
    <p:sldId id="358" r:id="rId79"/>
    <p:sldId id="314" r:id="rId80"/>
    <p:sldId id="558" r:id="rId81"/>
    <p:sldId id="552" r:id="rId82"/>
    <p:sldId id="553" r:id="rId83"/>
    <p:sldId id="554" r:id="rId84"/>
    <p:sldId id="551" r:id="rId85"/>
    <p:sldId id="547" r:id="rId86"/>
    <p:sldId id="548" r:id="rId87"/>
    <p:sldId id="549" r:id="rId88"/>
    <p:sldId id="370" r:id="rId89"/>
    <p:sldId id="550" r:id="rId90"/>
    <p:sldId id="526" r:id="rId91"/>
    <p:sldId id="556" r:id="rId92"/>
    <p:sldId id="376" r:id="rId93"/>
    <p:sldId id="382" r:id="rId94"/>
    <p:sldId id="377" r:id="rId95"/>
    <p:sldId id="380" r:id="rId96"/>
    <p:sldId id="378" r:id="rId97"/>
    <p:sldId id="379" r:id="rId98"/>
    <p:sldId id="386" r:id="rId99"/>
    <p:sldId id="480" r:id="rId100"/>
    <p:sldId id="387" r:id="rId101"/>
    <p:sldId id="444" r:id="rId102"/>
    <p:sldId id="481" r:id="rId103"/>
    <p:sldId id="388" r:id="rId104"/>
    <p:sldId id="391" r:id="rId105"/>
    <p:sldId id="392" r:id="rId106"/>
    <p:sldId id="393" r:id="rId107"/>
    <p:sldId id="502" r:id="rId108"/>
    <p:sldId id="505" r:id="rId109"/>
    <p:sldId id="482" r:id="rId110"/>
    <p:sldId id="402" r:id="rId111"/>
    <p:sldId id="452" r:id="rId112"/>
    <p:sldId id="530" r:id="rId113"/>
    <p:sldId id="479" r:id="rId114"/>
    <p:sldId id="529" r:id="rId115"/>
    <p:sldId id="475" r:id="rId116"/>
    <p:sldId id="501" r:id="rId117"/>
    <p:sldId id="469" r:id="rId118"/>
    <p:sldId id="483" r:id="rId119"/>
    <p:sldId id="484" r:id="rId120"/>
    <p:sldId id="486" r:id="rId121"/>
    <p:sldId id="494" r:id="rId122"/>
    <p:sldId id="495" r:id="rId123"/>
    <p:sldId id="500" r:id="rId124"/>
    <p:sldId id="497" r:id="rId125"/>
    <p:sldId id="522" r:id="rId126"/>
    <p:sldId id="521" r:id="rId127"/>
    <p:sldId id="498" r:id="rId128"/>
    <p:sldId id="499" r:id="rId129"/>
    <p:sldId id="559" r:id="rId130"/>
    <p:sldId id="560" r:id="rId131"/>
    <p:sldId id="561" r:id="rId132"/>
    <p:sldId id="562" r:id="rId133"/>
    <p:sldId id="563" r:id="rId134"/>
    <p:sldId id="564" r:id="rId135"/>
    <p:sldId id="569" r:id="rId136"/>
    <p:sldId id="570" r:id="rId137"/>
    <p:sldId id="571" r:id="rId138"/>
    <p:sldId id="566" r:id="rId139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GA-10\Desktop\&#45436;&#49696;&#54633;&#44201;&#51088;%20&#49688;&#45733;&#51216;&#49688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800" b="1" dirty="0" smtClean="0"/>
              <a:t>&lt;</a:t>
            </a:r>
            <a:r>
              <a:rPr lang="ko-KR" altLang="en-US" sz="1800" b="1" dirty="0" smtClean="0"/>
              <a:t>메가 모의논술 백분위</a:t>
            </a:r>
            <a:r>
              <a:rPr lang="en-US" altLang="ko-KR" sz="1800" b="1" dirty="0" smtClean="0"/>
              <a:t>&gt;</a:t>
            </a:r>
            <a:endParaRPr lang="ko-KR" altLang="en-US" sz="1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Sheet1!$D$41</c:f>
              <c:strCache>
                <c:ptCount val="1"/>
                <c:pt idx="0">
                  <c:v>평균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Sheet1!$C$42:$C$44</c:f>
              <c:strCache>
                <c:ptCount val="3"/>
                <c:pt idx="0">
                  <c:v>의예과</c:v>
                </c:pt>
                <c:pt idx="1">
                  <c:v>치의예과</c:v>
                </c:pt>
                <c:pt idx="2">
                  <c:v>한의예과</c:v>
                </c:pt>
              </c:strCache>
            </c:strRef>
          </c:cat>
          <c:val>
            <c:numRef>
              <c:f>Sheet1!$D$42:$D$44</c:f>
              <c:numCache>
                <c:formatCode>General</c:formatCode>
                <c:ptCount val="3"/>
                <c:pt idx="0">
                  <c:v>89.3</c:v>
                </c:pt>
                <c:pt idx="1">
                  <c:v>87.2</c:v>
                </c:pt>
                <c:pt idx="2">
                  <c:v>82.2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48-4B00-BF0D-C19950D41A83}"/>
            </c:ext>
          </c:extLst>
        </c:ser>
        <c:ser>
          <c:idx val="1"/>
          <c:order val="1"/>
          <c:tx>
            <c:strRef>
              <c:f>Sheet1!$E$41</c:f>
              <c:strCache>
                <c:ptCount val="1"/>
                <c:pt idx="0">
                  <c:v>최고점평균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Sheet1!$C$42:$C$44</c:f>
              <c:strCache>
                <c:ptCount val="3"/>
                <c:pt idx="0">
                  <c:v>의예과</c:v>
                </c:pt>
                <c:pt idx="1">
                  <c:v>치의예과</c:v>
                </c:pt>
                <c:pt idx="2">
                  <c:v>한의예과</c:v>
                </c:pt>
              </c:strCache>
            </c:strRef>
          </c:cat>
          <c:val>
            <c:numRef>
              <c:f>Sheet1!$E$42:$E$44</c:f>
              <c:numCache>
                <c:formatCode>General</c:formatCode>
                <c:ptCount val="3"/>
                <c:pt idx="0">
                  <c:v>97.5</c:v>
                </c:pt>
                <c:pt idx="1">
                  <c:v>98.2</c:v>
                </c:pt>
                <c:pt idx="2">
                  <c:v>95.1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48-4B00-BF0D-C19950D41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844847"/>
        <c:axId val="369845679"/>
      </c:barChart>
      <c:catAx>
        <c:axId val="369844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9845679"/>
        <c:crosses val="autoZero"/>
        <c:auto val="1"/>
        <c:lblAlgn val="ctr"/>
        <c:lblOffset val="100"/>
        <c:noMultiLvlLbl val="0"/>
      </c:catAx>
      <c:valAx>
        <c:axId val="369845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98448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DA68F-AFC2-44AF-9F19-FDEEB925B8BC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F5F9F-0909-4CF9-995C-31A669049E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2219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F5F9F-0909-4CF9-995C-31A669049E8B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3788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F5F9F-0909-4CF9-995C-31A669049E8B}" type="slidenum">
              <a:rPr lang="ko-KR" altLang="en-US" smtClean="0"/>
              <a:t>137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6830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2017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0594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761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3264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182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897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9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115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6406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940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77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906BF-DCD3-4414-8B06-814900ECDE22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FBE14-5D9C-4DD7-842C-8E52641A60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5241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0953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직사각형 8"/>
          <p:cNvSpPr/>
          <p:nvPr/>
        </p:nvSpPr>
        <p:spPr>
          <a:xfrm>
            <a:off x="6199960" y="559516"/>
            <a:ext cx="5940000" cy="287900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4000" b="1" dirty="0" smtClean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 </a:t>
            </a:r>
            <a:r>
              <a:rPr lang="ko-KR" altLang="en-US" sz="4000" b="1" dirty="0" smtClean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자연계 </a:t>
            </a:r>
            <a:r>
              <a:rPr lang="ko-KR" altLang="en-US" sz="7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초</a:t>
            </a:r>
            <a:r>
              <a:rPr lang="ko-KR" altLang="en-US" sz="4000" b="1" dirty="0" err="1" smtClean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상위</a:t>
            </a:r>
            <a:endParaRPr lang="en-US" altLang="ko-KR" sz="4000" b="1" dirty="0" smtClean="0">
              <a:ln w="0"/>
              <a:solidFill>
                <a:srgbClr val="00B0F0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수시 실전 전략 설명회</a:t>
            </a:r>
            <a:endParaRPr lang="en-US" altLang="ko-KR" sz="4000" b="1" dirty="0" smtClean="0">
              <a:ln w="0"/>
              <a:solidFill>
                <a:schemeClr val="tx1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 flipV="1">
            <a:off x="6660000" y="2057401"/>
            <a:ext cx="5065275" cy="152399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flipV="1">
            <a:off x="6675666" y="3132748"/>
            <a:ext cx="5065275" cy="152399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514" y="4799203"/>
            <a:ext cx="3856892" cy="34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2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전략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서초 의약학전문관 수시 전략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sp>
        <p:nvSpPr>
          <p:cNvPr id="7" name="오각형 6"/>
          <p:cNvSpPr/>
          <p:nvPr/>
        </p:nvSpPr>
        <p:spPr>
          <a:xfrm>
            <a:off x="1367247" y="2943514"/>
            <a:ext cx="2891243" cy="1010192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전반적 </a:t>
            </a:r>
            <a:r>
              <a:rPr lang="ko-KR" altLang="en-US" dirty="0"/>
              <a:t>최저 완화</a:t>
            </a:r>
            <a:endParaRPr lang="en-US" altLang="ko-KR" dirty="0"/>
          </a:p>
          <a:p>
            <a:r>
              <a:rPr lang="ko-KR" altLang="en-US" dirty="0"/>
              <a:t>수학 </a:t>
            </a:r>
            <a:r>
              <a:rPr lang="ko-KR" altLang="en-US" dirty="0" smtClean="0"/>
              <a:t>등급 통합</a:t>
            </a:r>
            <a:endParaRPr lang="ko-KR" altLang="en-US" dirty="0"/>
          </a:p>
        </p:txBody>
      </p:sp>
      <p:sp>
        <p:nvSpPr>
          <p:cNvPr id="15" name="오각형 14"/>
          <p:cNvSpPr/>
          <p:nvPr/>
        </p:nvSpPr>
        <p:spPr>
          <a:xfrm>
            <a:off x="5016151" y="2908680"/>
            <a:ext cx="2760601" cy="107986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학생부 실질</a:t>
            </a:r>
            <a:endParaRPr lang="en-US" altLang="ko-KR" dirty="0" smtClean="0"/>
          </a:p>
          <a:p>
            <a:r>
              <a:rPr lang="ko-KR" altLang="en-US" dirty="0" smtClean="0"/>
              <a:t>변별력 강화</a:t>
            </a:r>
            <a:endParaRPr lang="en-US" altLang="ko-KR" dirty="0" smtClean="0"/>
          </a:p>
          <a:p>
            <a:r>
              <a:rPr lang="ko-KR" altLang="en-US" dirty="0" err="1" smtClean="0"/>
              <a:t>추합</a:t>
            </a:r>
            <a:r>
              <a:rPr lang="ko-KR" altLang="en-US" dirty="0" smtClean="0"/>
              <a:t> 인원 少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8638904" y="2943517"/>
            <a:ext cx="2429702" cy="10798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  정시 유리</a:t>
            </a:r>
            <a:endParaRPr lang="en-US" altLang="ko-KR" dirty="0" smtClean="0"/>
          </a:p>
          <a:p>
            <a:pPr algn="ctr"/>
            <a:r>
              <a:rPr lang="en-US" altLang="ko-KR" sz="1400" dirty="0" smtClean="0"/>
              <a:t>※</a:t>
            </a:r>
            <a:r>
              <a:rPr lang="ko-KR" altLang="en-US" sz="1400" dirty="0" smtClean="0"/>
              <a:t>정시 </a:t>
            </a:r>
            <a:r>
              <a:rPr lang="en-US" altLang="ko-KR" sz="1400" dirty="0" smtClean="0"/>
              <a:t>40%</a:t>
            </a:r>
            <a:endParaRPr lang="ko-KR" altLang="en-US" sz="1400" dirty="0"/>
          </a:p>
        </p:txBody>
      </p:sp>
      <p:sp>
        <p:nvSpPr>
          <p:cNvPr id="17" name="오각형 16"/>
          <p:cNvSpPr/>
          <p:nvPr/>
        </p:nvSpPr>
        <p:spPr>
          <a:xfrm>
            <a:off x="1367247" y="1554493"/>
            <a:ext cx="2891243" cy="1010192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약대 학부 모집</a:t>
            </a:r>
            <a:endParaRPr lang="en-US" altLang="ko-KR" dirty="0" smtClean="0"/>
          </a:p>
          <a:p>
            <a:r>
              <a:rPr lang="ko-KR" altLang="en-US" dirty="0" smtClean="0"/>
              <a:t>전반적 최저 완화</a:t>
            </a:r>
            <a:endParaRPr lang="ko-KR" altLang="en-US" dirty="0"/>
          </a:p>
        </p:txBody>
      </p:sp>
      <p:sp>
        <p:nvSpPr>
          <p:cNvPr id="18" name="오각형 17"/>
          <p:cNvSpPr/>
          <p:nvPr/>
        </p:nvSpPr>
        <p:spPr>
          <a:xfrm>
            <a:off x="5016152" y="1519659"/>
            <a:ext cx="2760600" cy="107986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최상위 경쟁 분산</a:t>
            </a:r>
            <a:endParaRPr lang="en-US" altLang="ko-KR" dirty="0" smtClean="0"/>
          </a:p>
          <a:p>
            <a:r>
              <a:rPr lang="ko-KR" altLang="en-US" dirty="0" smtClean="0"/>
              <a:t>최저 충족률 高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8638904" y="1554496"/>
            <a:ext cx="2429701" cy="10798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수시 유리</a:t>
            </a:r>
            <a:endParaRPr lang="ko-KR" altLang="en-US" dirty="0"/>
          </a:p>
        </p:txBody>
      </p:sp>
      <p:sp>
        <p:nvSpPr>
          <p:cNvPr id="20" name="오각형 19"/>
          <p:cNvSpPr/>
          <p:nvPr/>
        </p:nvSpPr>
        <p:spPr>
          <a:xfrm>
            <a:off x="1367247" y="4297699"/>
            <a:ext cx="2891244" cy="1010192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정시 </a:t>
            </a:r>
            <a:r>
              <a:rPr lang="en-US" altLang="ko-KR" dirty="0" smtClean="0"/>
              <a:t>vs </a:t>
            </a:r>
            <a:r>
              <a:rPr lang="ko-KR" altLang="en-US" dirty="0" smtClean="0">
                <a:solidFill>
                  <a:schemeClr val="tx1"/>
                </a:solidFill>
              </a:rPr>
              <a:t>수시 지원 전략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" name="오각형 20"/>
          <p:cNvSpPr/>
          <p:nvPr/>
        </p:nvSpPr>
        <p:spPr>
          <a:xfrm>
            <a:off x="5016150" y="4262865"/>
            <a:ext cx="2760603" cy="1079860"/>
          </a:xfrm>
          <a:prstGeom prst="homePlat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적극적 지원</a:t>
            </a:r>
            <a:r>
              <a:rPr lang="en-US" altLang="ko-KR" dirty="0" smtClean="0"/>
              <a:t>( 6</a:t>
            </a:r>
            <a:r>
              <a:rPr lang="ko-KR" altLang="en-US" dirty="0" smtClean="0"/>
              <a:t>장 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공격적 지원</a:t>
            </a:r>
            <a:r>
              <a:rPr lang="en-US" altLang="ko-KR" dirty="0" smtClean="0"/>
              <a:t>(3+3, 4+2)</a:t>
            </a:r>
            <a:endParaRPr lang="ko-KR" altLang="en-US" dirty="0"/>
          </a:p>
        </p:txBody>
      </p:sp>
      <p:sp>
        <p:nvSpPr>
          <p:cNvPr id="22" name="직사각형 21"/>
          <p:cNvSpPr/>
          <p:nvPr/>
        </p:nvSpPr>
        <p:spPr>
          <a:xfrm>
            <a:off x="8638904" y="4297702"/>
            <a:ext cx="2434048" cy="10798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정시 위치 기준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최저 충족 기준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※ </a:t>
            </a:r>
            <a:r>
              <a:rPr lang="ko-KR" altLang="en-US" dirty="0" smtClean="0"/>
              <a:t>수능 공부 집중 </a:t>
            </a:r>
            <a:r>
              <a:rPr lang="en-US" altLang="ko-KR" dirty="0" smtClean="0"/>
              <a:t>※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640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0953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직사각형 8"/>
          <p:cNvSpPr/>
          <p:nvPr/>
        </p:nvSpPr>
        <p:spPr>
          <a:xfrm>
            <a:off x="6199960" y="559516"/>
            <a:ext cx="5940000" cy="287900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4000" b="1" dirty="0" smtClean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 </a:t>
            </a:r>
            <a:r>
              <a:rPr lang="ko-KR" altLang="en-US" sz="4000" b="1" dirty="0" smtClean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자연계 </a:t>
            </a:r>
            <a:r>
              <a:rPr lang="ko-KR" altLang="en-US" sz="7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초</a:t>
            </a:r>
            <a:r>
              <a:rPr lang="ko-KR" altLang="en-US" sz="4000" b="1" dirty="0" err="1" smtClean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상위</a:t>
            </a:r>
            <a:endParaRPr lang="en-US" altLang="ko-KR" sz="4000" b="1" dirty="0" smtClean="0">
              <a:ln w="0"/>
              <a:solidFill>
                <a:srgbClr val="00B0F0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수시 실전 전략 설명회</a:t>
            </a:r>
            <a:endParaRPr lang="en-US" altLang="ko-KR" sz="4000" b="1" dirty="0" smtClean="0">
              <a:ln w="0"/>
              <a:solidFill>
                <a:schemeClr val="tx1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 flipV="1">
            <a:off x="6660000" y="2057401"/>
            <a:ext cx="5065275" cy="152399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flipV="1">
            <a:off x="6675666" y="3132748"/>
            <a:ext cx="5065275" cy="152399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7368350" y="4208095"/>
            <a:ext cx="41759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2800" smtClean="0">
                <a:ln w="0"/>
                <a:latin typeface="HY헤드라인M" panose="02030600000101010101" pitchFamily="18" charset="-127"/>
                <a:ea typeface="HY헤드라인M" panose="02030600000101010101" pitchFamily="18" charset="-127"/>
              </a:rPr>
              <a:t>신영철 선생님</a:t>
            </a:r>
            <a:r>
              <a:rPr lang="en-US" altLang="ko-KR" sz="2800" dirty="0" smtClean="0">
                <a:ln w="0"/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2800" dirty="0">
              <a:ln w="0"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931" y="5864712"/>
            <a:ext cx="3856892" cy="34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3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1513" y="771179"/>
            <a:ext cx="8438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목차</a:t>
            </a:r>
            <a:endParaRPr lang="en-US" altLang="ko-KR" sz="4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2022</a:t>
            </a: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학년도 수시 입시환경</a:t>
            </a:r>
            <a:endParaRPr lang="en-US" altLang="ko-KR" sz="28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학생부 종합전형</a:t>
            </a:r>
            <a:endParaRPr lang="en-US" altLang="ko-KR" sz="28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학생부 교과전형</a:t>
            </a:r>
            <a:endParaRPr lang="en-US" altLang="ko-KR" sz="28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8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논술전형</a:t>
            </a:r>
            <a:endParaRPr lang="en-US" altLang="ko-KR" sz="28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약학과 지원전략</a:t>
            </a:r>
            <a:endParaRPr lang="en-US" altLang="ko-KR" sz="28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sky </a:t>
            </a: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지원전략 </a:t>
            </a:r>
            <a:endParaRPr lang="ko-KR" altLang="en-US" sz="2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28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66091" y="940780"/>
            <a:ext cx="94634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학년도</a:t>
            </a:r>
            <a:endParaRPr lang="en-US" altLang="ko-KR" sz="9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수시 입시환경</a:t>
            </a:r>
            <a:endParaRPr lang="ko-KR" alt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6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수시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수시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입시환경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049" y="1172087"/>
            <a:ext cx="10022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2022 vs 2021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수시 모집인원 변화 분석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지역인재 포함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577415"/>
              </p:ext>
            </p:extLst>
          </p:nvPr>
        </p:nvGraphicFramePr>
        <p:xfrm>
          <a:off x="487049" y="1756264"/>
          <a:ext cx="6977618" cy="42664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7420">
                  <a:extLst>
                    <a:ext uri="{9D8B030D-6E8A-4147-A177-3AD203B41FA5}">
                      <a16:colId xmlns:a16="http://schemas.microsoft.com/office/drawing/2014/main" val="4169588903"/>
                    </a:ext>
                  </a:extLst>
                </a:gridCol>
                <a:gridCol w="2401389">
                  <a:extLst>
                    <a:ext uri="{9D8B030D-6E8A-4147-A177-3AD203B41FA5}">
                      <a16:colId xmlns:a16="http://schemas.microsoft.com/office/drawing/2014/main" val="1677482582"/>
                    </a:ext>
                  </a:extLst>
                </a:gridCol>
                <a:gridCol w="2401389">
                  <a:extLst>
                    <a:ext uri="{9D8B030D-6E8A-4147-A177-3AD203B41FA5}">
                      <a16:colId xmlns:a16="http://schemas.microsoft.com/office/drawing/2014/main" val="2231847581"/>
                    </a:ext>
                  </a:extLst>
                </a:gridCol>
                <a:gridCol w="1087420">
                  <a:extLst>
                    <a:ext uri="{9D8B030D-6E8A-4147-A177-3AD203B41FA5}">
                      <a16:colId xmlns:a16="http://schemas.microsoft.com/office/drawing/2014/main" val="4207127291"/>
                    </a:ext>
                  </a:extLst>
                </a:gridCol>
              </a:tblGrid>
              <a:tr h="4740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구분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학년도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학년도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증감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64424"/>
                  </a:ext>
                </a:extLst>
              </a:tr>
              <a:tr h="4740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모집인원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모집인원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373558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1808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1849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-41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151885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치의예과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359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387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-28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49862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한의예과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431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437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-6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387293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수의예과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307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314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-7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420631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합계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2905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2987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-82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121233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약학과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962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962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110410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합계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3867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2987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880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938626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710854" y="1756264"/>
            <a:ext cx="41675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작년 대비 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ko-KR" altLang="en-US" b="1" dirty="0" err="1" smtClean="0"/>
              <a:t>의치한수</a:t>
            </a:r>
            <a:r>
              <a:rPr lang="ko-KR" altLang="en-US" b="1" dirty="0" smtClean="0"/>
              <a:t> 수시 모집인원은 감소</a:t>
            </a:r>
            <a:r>
              <a:rPr lang="en-US" altLang="ko-KR" b="1" dirty="0" smtClean="0"/>
              <a:t>(-82</a:t>
            </a:r>
            <a:r>
              <a:rPr lang="ko-KR" altLang="en-US" b="1" dirty="0" smtClean="0"/>
              <a:t>명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 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FFFF00"/>
                </a:solidFill>
              </a:rPr>
              <a:t>약학과 학부전환으로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의약학계열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endParaRPr lang="en-US" altLang="ko-KR" b="1" dirty="0" smtClean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FFFF00"/>
                </a:solidFill>
              </a:rPr>
              <a:t>전체 인원은 대폭 증가</a:t>
            </a:r>
            <a:r>
              <a:rPr lang="en-US" altLang="ko-KR" b="1" dirty="0" smtClean="0">
                <a:solidFill>
                  <a:srgbClr val="FFFF00"/>
                </a:solidFill>
              </a:rPr>
              <a:t>(880</a:t>
            </a:r>
            <a:r>
              <a:rPr lang="ko-KR" altLang="en-US" b="1" dirty="0" smtClean="0">
                <a:solidFill>
                  <a:srgbClr val="FFFF00"/>
                </a:solidFill>
              </a:rPr>
              <a:t>명</a:t>
            </a:r>
            <a:r>
              <a:rPr lang="en-US" altLang="ko-KR" b="1" dirty="0" smtClean="0">
                <a:solidFill>
                  <a:srgbClr val="FFFF00"/>
                </a:solidFill>
              </a:rPr>
              <a:t>)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6023" y="3640015"/>
            <a:ext cx="436098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★ 중요 포인트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약대 </a:t>
            </a:r>
            <a:r>
              <a:rPr lang="ko-KR" altLang="en-US" b="1" dirty="0" err="1" smtClean="0"/>
              <a:t>학부전환</a:t>
            </a:r>
            <a:r>
              <a:rPr lang="en-US" altLang="ko-KR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- 2022</a:t>
            </a:r>
            <a:r>
              <a:rPr lang="ko-KR" altLang="en-US" sz="1600" b="1" dirty="0" smtClean="0"/>
              <a:t>학년도 의예과 수시 </a:t>
            </a:r>
            <a:r>
              <a:rPr lang="ko-KR" altLang="en-US" sz="1600" b="1" dirty="0" err="1" smtClean="0"/>
              <a:t>입결</a:t>
            </a:r>
            <a:r>
              <a:rPr lang="ko-KR" altLang="en-US" sz="1600" b="1" dirty="0" smtClean="0"/>
              <a:t>↑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- </a:t>
            </a:r>
            <a:r>
              <a:rPr lang="ko-KR" altLang="en-US" sz="1600" b="1" dirty="0" smtClean="0"/>
              <a:t>기타 의학계열</a:t>
            </a:r>
            <a:r>
              <a:rPr lang="en-US" altLang="ko-KR" sz="1600" b="1" dirty="0" smtClean="0"/>
              <a:t> </a:t>
            </a:r>
            <a:r>
              <a:rPr lang="ko-KR" altLang="en-US" sz="1600" b="1" dirty="0" err="1" smtClean="0"/>
              <a:t>입결↓예상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FFFF00"/>
                </a:solidFill>
              </a:rPr>
              <a:t> 교과 우수학생 의학계열 소신지원 추천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545" y="3156437"/>
            <a:ext cx="7197428" cy="14773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9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46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수시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수시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입시환경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049" y="1172087"/>
            <a:ext cx="10022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2022 vs 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2021 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모집인원 변화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분석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지역인재 포함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22874"/>
              </p:ext>
            </p:extLst>
          </p:nvPr>
        </p:nvGraphicFramePr>
        <p:xfrm>
          <a:off x="498233" y="1754387"/>
          <a:ext cx="11213130" cy="3243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7542">
                  <a:extLst>
                    <a:ext uri="{9D8B030D-6E8A-4147-A177-3AD203B41FA5}">
                      <a16:colId xmlns:a16="http://schemas.microsoft.com/office/drawing/2014/main" val="1842679404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1185633268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4221093235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3154367487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1507348983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28971050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1373492724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22223179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134464514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3566511151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81301479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4067012787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1540699732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3770952436"/>
                    </a:ext>
                  </a:extLst>
                </a:gridCol>
                <a:gridCol w="747542">
                  <a:extLst>
                    <a:ext uri="{9D8B030D-6E8A-4147-A177-3AD203B41FA5}">
                      <a16:colId xmlns:a16="http://schemas.microsoft.com/office/drawing/2014/main" val="185829896"/>
                    </a:ext>
                  </a:extLst>
                </a:gridCol>
              </a:tblGrid>
              <a:tr h="371229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구분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의대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치의대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한의대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수의대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약학대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262171"/>
                  </a:ext>
                </a:extLst>
              </a:tr>
              <a:tr h="61084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인원</a:t>
                      </a:r>
                      <a:b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변화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인원</a:t>
                      </a:r>
                      <a:b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변화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인원</a:t>
                      </a:r>
                      <a:b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변화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인원</a:t>
                      </a:r>
                      <a:b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변화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841369"/>
                  </a:ext>
                </a:extLst>
              </a:tr>
              <a:tr h="3712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전체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3,013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2,977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+36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631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629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+2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724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726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497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496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+1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1,743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259279"/>
                  </a:ext>
                </a:extLst>
              </a:tr>
              <a:tr h="3712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수시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1,808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1,849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-41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359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387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-28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426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437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-11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307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314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-7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962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885745"/>
                  </a:ext>
                </a:extLst>
              </a:tr>
              <a:tr h="3712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전형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교과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841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781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+60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114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100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+14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205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209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-4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198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168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+30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489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922873"/>
                  </a:ext>
                </a:extLst>
              </a:tr>
              <a:tr h="371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종합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827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924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-97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219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253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-34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200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198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+2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91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123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-32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409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598843"/>
                  </a:ext>
                </a:extLst>
              </a:tr>
              <a:tr h="388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논술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140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144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-4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26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34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-8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21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30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-9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18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23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-5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64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971199"/>
                  </a:ext>
                </a:extLst>
              </a:tr>
              <a:tr h="3881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정시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1,205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1,128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+77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272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242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+30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298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289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+9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190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182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+8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781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41374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82513" y="5137255"/>
            <a:ext cx="10685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FFFF00"/>
                </a:solidFill>
              </a:rPr>
              <a:t>★ 교과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 :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의학계열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100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명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+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약학과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489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명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 → 589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명 증가</a:t>
            </a:r>
            <a:endParaRPr lang="en-US" altLang="ko-KR" sz="2000" b="1" dirty="0" smtClean="0">
              <a:solidFill>
                <a:srgbClr val="FFFF00"/>
              </a:solidFill>
            </a:endParaRPr>
          </a:p>
          <a:p>
            <a:r>
              <a:rPr lang="ko-KR" altLang="en-US" sz="2000" b="1" dirty="0">
                <a:solidFill>
                  <a:srgbClr val="FFFF00"/>
                </a:solidFill>
              </a:rPr>
              <a:t>★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종합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000" b="1" dirty="0">
                <a:solidFill>
                  <a:srgbClr val="FFFF00"/>
                </a:solidFill>
              </a:rPr>
              <a:t>: </a:t>
            </a:r>
            <a:r>
              <a:rPr lang="ko-KR" altLang="en-US" sz="2000" b="1" dirty="0">
                <a:solidFill>
                  <a:srgbClr val="FFFF00"/>
                </a:solidFill>
              </a:rPr>
              <a:t>의학계열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-161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명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+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약학과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409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명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→ 248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명 증가</a:t>
            </a:r>
            <a:endParaRPr lang="en-US" altLang="ko-KR" sz="2000" b="1" dirty="0">
              <a:solidFill>
                <a:srgbClr val="FFFF00"/>
              </a:solidFill>
            </a:endParaRPr>
          </a:p>
          <a:p>
            <a:r>
              <a:rPr lang="ko-KR" altLang="en-US" sz="2000" b="1" dirty="0">
                <a:solidFill>
                  <a:srgbClr val="FFFF00"/>
                </a:solidFill>
              </a:rPr>
              <a:t>★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논술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000" b="1" dirty="0">
                <a:solidFill>
                  <a:srgbClr val="FFFF00"/>
                </a:solidFill>
              </a:rPr>
              <a:t>: </a:t>
            </a:r>
            <a:r>
              <a:rPr lang="ko-KR" altLang="en-US" sz="2000" b="1" dirty="0">
                <a:solidFill>
                  <a:srgbClr val="FFFF00"/>
                </a:solidFill>
              </a:rPr>
              <a:t>의학계열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-26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명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+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약학과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64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명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000" b="1" dirty="0">
                <a:solidFill>
                  <a:srgbClr val="FFFF00"/>
                </a:solidFill>
              </a:rPr>
              <a:t>→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 38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명 증가</a:t>
            </a:r>
            <a:endParaRPr lang="en-US" altLang="ko-KR" sz="2000" b="1" dirty="0">
              <a:solidFill>
                <a:srgbClr val="FFFF00"/>
              </a:solidFill>
            </a:endParaRPr>
          </a:p>
        </p:txBody>
      </p:sp>
      <p:sp>
        <p:nvSpPr>
          <p:cNvPr id="6" name="오른쪽 중괄호 5"/>
          <p:cNvSpPr/>
          <p:nvPr/>
        </p:nvSpPr>
        <p:spPr>
          <a:xfrm>
            <a:off x="7649308" y="5292969"/>
            <a:ext cx="105507" cy="404446"/>
          </a:xfrm>
          <a:prstGeom prst="rightBrac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9456" y="5301761"/>
            <a:ext cx="3528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FFFF00"/>
                </a:solidFill>
              </a:rPr>
              <a:t>교과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2.0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이내 소신지원 추천</a:t>
            </a:r>
            <a:endParaRPr lang="ko-KR" alt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73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수시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수시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입시환경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33237" y="5305836"/>
            <a:ext cx="3994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- </a:t>
            </a:r>
            <a:r>
              <a:rPr lang="ko-KR" altLang="en-US" dirty="0" err="1" smtClean="0"/>
              <a:t>메가스터디</a:t>
            </a:r>
            <a:r>
              <a:rPr lang="ko-KR" altLang="en-US" dirty="0" smtClean="0"/>
              <a:t> 교육 분석자료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7049" y="1172087"/>
            <a:ext cx="10022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수학 인문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자연 </a:t>
            </a:r>
            <a:r>
              <a:rPr lang="ko-KR" altLang="en-US" sz="24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점수산출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통합에 따른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변화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(6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월 평가원 추정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39184"/>
              </p:ext>
            </p:extLst>
          </p:nvPr>
        </p:nvGraphicFramePr>
        <p:xfrm>
          <a:off x="498227" y="1708160"/>
          <a:ext cx="11213136" cy="3576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2952">
                  <a:extLst>
                    <a:ext uri="{9D8B030D-6E8A-4147-A177-3AD203B41FA5}">
                      <a16:colId xmlns:a16="http://schemas.microsoft.com/office/drawing/2014/main" val="1307936259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2654773938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114001124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257179449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3072395500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1118452211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2036560345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906375038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2544935031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1143452357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4072778264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2026099562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3854983253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3118122473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1425368078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2612527006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3436302137"/>
                    </a:ext>
                  </a:extLst>
                </a:gridCol>
                <a:gridCol w="622952">
                  <a:extLst>
                    <a:ext uri="{9D8B030D-6E8A-4147-A177-3AD203B41FA5}">
                      <a16:colId xmlns:a16="http://schemas.microsoft.com/office/drawing/2014/main" val="2718154998"/>
                    </a:ext>
                  </a:extLst>
                </a:gridCol>
              </a:tblGrid>
              <a:tr h="63128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수학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확률과통계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수학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미적분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수학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71776"/>
                  </a:ext>
                </a:extLst>
              </a:tr>
              <a:tr h="31564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원점수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</a:t>
                      </a:r>
                      <a:endParaRPr lang="en-US" altLang="ko-KR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점수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백분위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원점수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</a:t>
                      </a:r>
                      <a:endParaRPr lang="en-US" altLang="ko-KR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점수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백분위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원점수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</a:t>
                      </a:r>
                      <a:endParaRPr lang="en-US" altLang="ko-KR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점수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백분위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528319"/>
                  </a:ext>
                </a:extLst>
              </a:tr>
              <a:tr h="31564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공통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공통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공통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791619"/>
                  </a:ext>
                </a:extLst>
              </a:tr>
              <a:tr h="3304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136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839008"/>
                  </a:ext>
                </a:extLst>
              </a:tr>
              <a:tr h="3304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135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94654"/>
                  </a:ext>
                </a:extLst>
              </a:tr>
              <a:tr h="330492"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08781"/>
                  </a:ext>
                </a:extLst>
              </a:tr>
              <a:tr h="330492"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575608"/>
                  </a:ext>
                </a:extLst>
              </a:tr>
              <a:tr h="330492"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5131"/>
                  </a:ext>
                </a:extLst>
              </a:tr>
              <a:tr h="330492"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642694"/>
                  </a:ext>
                </a:extLst>
              </a:tr>
              <a:tr h="330492"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870986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82513" y="5735132"/>
            <a:ext cx="10685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FFFF00"/>
                </a:solidFill>
              </a:rPr>
              <a:t>★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1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등급컷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: 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확률과통계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원점수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: 92) &gt;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기하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원점수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: 86)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&gt;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미적분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원점수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: 84~85)</a:t>
            </a:r>
            <a:endParaRPr lang="ko-KR" alt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6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수시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수시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입시환경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392" y="4887955"/>
            <a:ext cx="3994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- </a:t>
            </a:r>
            <a:r>
              <a:rPr lang="ko-KR" altLang="en-US" dirty="0" smtClean="0"/>
              <a:t>서울 진학지도연구회 발표자료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82512" y="5401027"/>
            <a:ext cx="10928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FFFF00"/>
                </a:solidFill>
              </a:rPr>
              <a:t>★ 작년대비 자연계열 최저학력기준 충족 학생 증가로 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의약학계열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학생부영향력 상승 예상</a:t>
            </a:r>
            <a:endParaRPr lang="en-US" altLang="ko-KR" sz="2000" b="1" dirty="0" smtClean="0">
              <a:solidFill>
                <a:srgbClr val="FFFF00"/>
              </a:solidFill>
            </a:endParaRPr>
          </a:p>
          <a:p>
            <a:r>
              <a:rPr lang="ko-KR" altLang="en-US" sz="2000" b="1" dirty="0" smtClean="0">
                <a:solidFill>
                  <a:srgbClr val="FFFF00"/>
                </a:solidFill>
              </a:rPr>
              <a:t>★ </a:t>
            </a:r>
            <a:r>
              <a:rPr lang="ko-KR" altLang="en-US" sz="2000" b="1" u="sng" dirty="0" smtClean="0">
                <a:solidFill>
                  <a:srgbClr val="FFFF00"/>
                </a:solidFill>
              </a:rPr>
              <a:t>최저학력기준 충족 수월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→ </a:t>
            </a:r>
            <a:r>
              <a:rPr lang="ko-KR" altLang="en-US" sz="2000" b="1" u="sng" dirty="0" err="1" smtClean="0">
                <a:solidFill>
                  <a:srgbClr val="FFFF00"/>
                </a:solidFill>
              </a:rPr>
              <a:t>학생부전형</a:t>
            </a:r>
            <a:r>
              <a:rPr lang="ko-KR" altLang="en-US" sz="2000" b="1" u="sng" dirty="0" smtClean="0">
                <a:solidFill>
                  <a:srgbClr val="FFFF00"/>
                </a:solidFill>
              </a:rPr>
              <a:t> 모집인원 증가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로 </a:t>
            </a:r>
            <a:r>
              <a:rPr lang="ko-KR" altLang="en-US" sz="2000" b="1" u="sng" dirty="0" smtClean="0">
                <a:solidFill>
                  <a:srgbClr val="FFFF00"/>
                </a:solidFill>
              </a:rPr>
              <a:t>교과우수학생에게 호재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로 작용</a:t>
            </a:r>
            <a:endParaRPr lang="ko-KR" altLang="en-US" sz="20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049" y="1172087"/>
            <a:ext cx="10022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수학 인문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자연 </a:t>
            </a:r>
            <a:r>
              <a:rPr lang="ko-KR" altLang="en-US" sz="24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점수산출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통합에 따른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변화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(6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월 평가원 추정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398565"/>
              </p:ext>
            </p:extLst>
          </p:nvPr>
        </p:nvGraphicFramePr>
        <p:xfrm>
          <a:off x="498229" y="1705707"/>
          <a:ext cx="11213133" cy="3156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1876">
                  <a:extLst>
                    <a:ext uri="{9D8B030D-6E8A-4147-A177-3AD203B41FA5}">
                      <a16:colId xmlns:a16="http://schemas.microsoft.com/office/drawing/2014/main" val="1307936259"/>
                    </a:ext>
                  </a:extLst>
                </a:gridCol>
                <a:gridCol w="1601876">
                  <a:extLst>
                    <a:ext uri="{9D8B030D-6E8A-4147-A177-3AD203B41FA5}">
                      <a16:colId xmlns:a16="http://schemas.microsoft.com/office/drawing/2014/main" val="114001124"/>
                    </a:ext>
                  </a:extLst>
                </a:gridCol>
                <a:gridCol w="1601876">
                  <a:extLst>
                    <a:ext uri="{9D8B030D-6E8A-4147-A177-3AD203B41FA5}">
                      <a16:colId xmlns:a16="http://schemas.microsoft.com/office/drawing/2014/main" val="3072395500"/>
                    </a:ext>
                  </a:extLst>
                </a:gridCol>
                <a:gridCol w="1601876">
                  <a:extLst>
                    <a:ext uri="{9D8B030D-6E8A-4147-A177-3AD203B41FA5}">
                      <a16:colId xmlns:a16="http://schemas.microsoft.com/office/drawing/2014/main" val="579339661"/>
                    </a:ext>
                  </a:extLst>
                </a:gridCol>
                <a:gridCol w="1601876">
                  <a:extLst>
                    <a:ext uri="{9D8B030D-6E8A-4147-A177-3AD203B41FA5}">
                      <a16:colId xmlns:a16="http://schemas.microsoft.com/office/drawing/2014/main" val="2036560345"/>
                    </a:ext>
                  </a:extLst>
                </a:gridCol>
                <a:gridCol w="1601877">
                  <a:extLst>
                    <a:ext uri="{9D8B030D-6E8A-4147-A177-3AD203B41FA5}">
                      <a16:colId xmlns:a16="http://schemas.microsoft.com/office/drawing/2014/main" val="2544935031"/>
                    </a:ext>
                  </a:extLst>
                </a:gridCol>
                <a:gridCol w="1601876">
                  <a:extLst>
                    <a:ext uri="{9D8B030D-6E8A-4147-A177-3AD203B41FA5}">
                      <a16:colId xmlns:a16="http://schemas.microsoft.com/office/drawing/2014/main" val="4072778264"/>
                    </a:ext>
                  </a:extLst>
                </a:gridCol>
              </a:tblGrid>
              <a:tr h="63128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2022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점수산출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분리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2022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점수산출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통합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71776"/>
                  </a:ext>
                </a:extLst>
              </a:tr>
              <a:tr h="6312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계열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인문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자연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인문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자연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528319"/>
                  </a:ext>
                </a:extLst>
              </a:tr>
              <a:tr h="6312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선택과목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수나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확률과 통계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미적분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기하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미적분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+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기하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839008"/>
                  </a:ext>
                </a:extLst>
              </a:tr>
              <a:tr h="6312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r>
                        <a:rPr lang="en-US" altLang="ko-KR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비율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4.49%</a:t>
                      </a:r>
                      <a:endParaRPr lang="en-US" altLang="ko-KR" sz="18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86.78%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8.73%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95.51%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08781"/>
                  </a:ext>
                </a:extLst>
              </a:tr>
              <a:tr h="6312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 비율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15.83%</a:t>
                      </a:r>
                      <a:endParaRPr lang="en-US" altLang="ko-KR" sz="18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70.57%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13.60%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84.17%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5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40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수시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수시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입시환경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967794"/>
              </p:ext>
            </p:extLst>
          </p:nvPr>
        </p:nvGraphicFramePr>
        <p:xfrm>
          <a:off x="498228" y="1705706"/>
          <a:ext cx="11213126" cy="44259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4803">
                  <a:extLst>
                    <a:ext uri="{9D8B030D-6E8A-4147-A177-3AD203B41FA5}">
                      <a16:colId xmlns:a16="http://schemas.microsoft.com/office/drawing/2014/main" val="3062889812"/>
                    </a:ext>
                  </a:extLst>
                </a:gridCol>
                <a:gridCol w="2108751">
                  <a:extLst>
                    <a:ext uri="{9D8B030D-6E8A-4147-A177-3AD203B41FA5}">
                      <a16:colId xmlns:a16="http://schemas.microsoft.com/office/drawing/2014/main" val="3176477853"/>
                    </a:ext>
                  </a:extLst>
                </a:gridCol>
                <a:gridCol w="7469572">
                  <a:extLst>
                    <a:ext uri="{9D8B030D-6E8A-4147-A177-3AD203B41FA5}">
                      <a16:colId xmlns:a16="http://schemas.microsoft.com/office/drawing/2014/main" val="3557888463"/>
                    </a:ext>
                  </a:extLst>
                </a:gridCol>
              </a:tblGrid>
              <a:tr h="40556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구분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학년도 변경사항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967688"/>
                  </a:ext>
                </a:extLst>
              </a:tr>
              <a:tr h="39724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1.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비교과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활동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수상경력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rgbClr val="FFFF00"/>
                          </a:solidFill>
                          <a:effectLst/>
                        </a:rPr>
                        <a:t>교내수상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 학기당 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건만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(3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년간 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6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건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8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대입반영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→ 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N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수생</a:t>
                      </a:r>
                      <a:r>
                        <a:rPr lang="en-US" altLang="ko-KR" sz="18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baseline="0" dirty="0" err="1" smtClean="0">
                          <a:solidFill>
                            <a:srgbClr val="FFFF00"/>
                          </a:solidFill>
                          <a:effectLst/>
                        </a:rPr>
                        <a:t>수상선택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389832"/>
                  </a:ext>
                </a:extLst>
              </a:tr>
              <a:tr h="3972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자율활동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506573"/>
                  </a:ext>
                </a:extLst>
              </a:tr>
              <a:tr h="12252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동아리활동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자율동아리는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연간 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개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(30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자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만 기재</a:t>
                      </a:r>
                      <a:b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청소년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단체활동은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단체명만 기재</a:t>
                      </a:r>
                      <a:b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ko-KR" altLang="en-US" sz="1800" b="1" u="none" strike="noStrike" dirty="0" err="1">
                          <a:solidFill>
                            <a:srgbClr val="FFFF00"/>
                          </a:solidFill>
                          <a:effectLst/>
                        </a:rPr>
                        <a:t>소논문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기재금지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→ 자사고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특목고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01130"/>
                  </a:ext>
                </a:extLst>
              </a:tr>
              <a:tr h="3920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봉사활동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특기사항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미기재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42983"/>
                  </a:ext>
                </a:extLst>
              </a:tr>
              <a:tr h="4325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진로활동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진로희망분야 대입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미반영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505351"/>
                  </a:ext>
                </a:extLst>
              </a:tr>
              <a:tr h="39201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2.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교과활동</a:t>
                      </a:r>
                      <a:endParaRPr lang="ko-KR" altLang="en-US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방과후학교활동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수강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내용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미기재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998104"/>
                  </a:ext>
                </a:extLst>
              </a:tr>
              <a:tr h="39201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3.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독서활동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918396"/>
                  </a:ext>
                </a:extLst>
              </a:tr>
              <a:tr h="3920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4.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종합의견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999714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87049" y="1172087"/>
            <a:ext cx="10022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학교생활기록부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변경사항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고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 vs N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822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59722" y="940780"/>
            <a:ext cx="6268916" cy="417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학생부</a:t>
            </a:r>
            <a:endParaRPr lang="en-US" altLang="ko-KR" sz="9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9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종합전형</a:t>
            </a:r>
            <a:endParaRPr lang="ko-KR" alt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8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학생부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종합전형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지원 시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확인사항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8699" y="1910779"/>
            <a:ext cx="1016390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200" b="1" dirty="0" smtClean="0"/>
              <a:t>1. </a:t>
            </a:r>
            <a:r>
              <a:rPr lang="ko-KR" altLang="en-US" sz="2200" b="1" dirty="0" err="1" smtClean="0"/>
              <a:t>출신고</a:t>
            </a:r>
            <a:r>
              <a:rPr lang="ko-KR" altLang="en-US" sz="2200" b="1" dirty="0" smtClean="0"/>
              <a:t> 학력수준 고려</a:t>
            </a:r>
            <a:endParaRPr lang="en-US" altLang="ko-KR" sz="2200" b="1" dirty="0" smtClean="0"/>
          </a:p>
          <a:p>
            <a:pPr>
              <a:lnSpc>
                <a:spcPct val="150000"/>
              </a:lnSpc>
            </a:pPr>
            <a:r>
              <a:rPr lang="en-US" altLang="ko-KR" sz="2200" b="1" dirty="0" smtClean="0"/>
              <a:t>2. </a:t>
            </a:r>
            <a:r>
              <a:rPr lang="ko-KR" altLang="en-US" sz="2200" b="1" dirty="0" err="1" smtClean="0"/>
              <a:t>학업역량</a:t>
            </a:r>
            <a:r>
              <a:rPr lang="ko-KR" altLang="en-US" sz="2200" b="1" dirty="0" smtClean="0"/>
              <a:t>↑</a:t>
            </a:r>
            <a:r>
              <a:rPr lang="en-US" altLang="ko-KR" sz="2200" b="1" dirty="0" smtClean="0"/>
              <a:t>, </a:t>
            </a:r>
            <a:r>
              <a:rPr lang="ko-KR" altLang="en-US" sz="2200" b="1" dirty="0" err="1" smtClean="0"/>
              <a:t>전공적합성</a:t>
            </a:r>
            <a:r>
              <a:rPr lang="ko-KR" altLang="en-US" sz="2200" b="1" dirty="0" smtClean="0"/>
              <a:t> 고려</a:t>
            </a:r>
            <a:endParaRPr lang="en-US" altLang="ko-KR" sz="2200" b="1" dirty="0" smtClean="0"/>
          </a:p>
          <a:p>
            <a:pPr>
              <a:lnSpc>
                <a:spcPct val="150000"/>
              </a:lnSpc>
            </a:pPr>
            <a:r>
              <a:rPr lang="en-US" altLang="ko-KR" sz="2200" b="1" dirty="0"/>
              <a:t> </a:t>
            </a:r>
            <a:r>
              <a:rPr lang="en-US" altLang="ko-KR" sz="2200" b="1" dirty="0" smtClean="0"/>
              <a:t>※ </a:t>
            </a:r>
            <a:r>
              <a:rPr lang="ko-KR" altLang="en-US" sz="2200" b="1" dirty="0" smtClean="0"/>
              <a:t>의학계열 </a:t>
            </a:r>
            <a:r>
              <a:rPr lang="en-US" altLang="ko-KR" sz="2200" b="1" dirty="0" smtClean="0"/>
              <a:t>: </a:t>
            </a:r>
            <a:r>
              <a:rPr lang="ko-KR" altLang="en-US" sz="2200" b="1" dirty="0" smtClean="0"/>
              <a:t>생명과학</a:t>
            </a:r>
            <a:r>
              <a:rPr lang="en-US" altLang="ko-KR" sz="2200" b="1" dirty="0" smtClean="0"/>
              <a:t>II </a:t>
            </a:r>
            <a:r>
              <a:rPr lang="ko-KR" altLang="en-US" sz="2200" b="1" dirty="0" smtClean="0"/>
              <a:t>선택 및 성적</a:t>
            </a:r>
            <a:r>
              <a:rPr lang="en-US" altLang="ko-KR" sz="2200" b="1" dirty="0" smtClean="0"/>
              <a:t>, </a:t>
            </a:r>
            <a:r>
              <a:rPr lang="ko-KR" altLang="en-US" sz="2200" b="1" dirty="0" smtClean="0"/>
              <a:t>의학관련 활동</a:t>
            </a:r>
            <a:endParaRPr lang="en-US" altLang="ko-KR" sz="2200" b="1" dirty="0" smtClean="0"/>
          </a:p>
          <a:p>
            <a:pPr>
              <a:lnSpc>
                <a:spcPct val="150000"/>
              </a:lnSpc>
            </a:pPr>
            <a:r>
              <a:rPr lang="en-US" altLang="ko-KR" sz="2200" b="1" dirty="0" smtClean="0"/>
              <a:t>3. </a:t>
            </a:r>
            <a:r>
              <a:rPr lang="ko-KR" altLang="en-US" sz="2200" b="1" dirty="0" smtClean="0"/>
              <a:t>출신고교 과거 입시 결과 고려</a:t>
            </a:r>
            <a:endParaRPr lang="en-US" altLang="ko-KR" sz="2200" b="1" dirty="0" smtClean="0"/>
          </a:p>
          <a:p>
            <a:pPr>
              <a:lnSpc>
                <a:spcPct val="150000"/>
              </a:lnSpc>
            </a:pPr>
            <a:r>
              <a:rPr lang="en-US" altLang="ko-KR" sz="2200" b="1" dirty="0" smtClean="0"/>
              <a:t>4. </a:t>
            </a:r>
            <a:r>
              <a:rPr lang="ko-KR" altLang="en-US" sz="2200" b="1" dirty="0" smtClean="0"/>
              <a:t>작년 </a:t>
            </a:r>
            <a:r>
              <a:rPr lang="ko-KR" altLang="en-US" sz="2200" b="1" dirty="0"/>
              <a:t>대비 </a:t>
            </a:r>
            <a:r>
              <a:rPr lang="ko-KR" altLang="en-US" sz="2200" b="1" dirty="0" err="1"/>
              <a:t>변화포인트</a:t>
            </a:r>
            <a:r>
              <a:rPr lang="ko-KR" altLang="en-US" sz="2200" b="1" dirty="0"/>
              <a:t> </a:t>
            </a:r>
            <a:r>
              <a:rPr lang="ko-KR" altLang="en-US" sz="2200" b="1" dirty="0" smtClean="0"/>
              <a:t>확인</a:t>
            </a:r>
            <a:endParaRPr lang="en-US" altLang="ko-KR" sz="2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17682" y="1449114"/>
            <a:ext cx="8299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학생부 </a:t>
            </a:r>
            <a:r>
              <a:rPr lang="ko-KR" altLang="en-US" sz="2400" b="1" dirty="0" err="1" smtClean="0"/>
              <a:t>종합전형</a:t>
            </a:r>
            <a:r>
              <a:rPr lang="ko-KR" altLang="en-US" sz="2400" b="1" dirty="0" smtClean="0"/>
              <a:t> 지원 시 이것만은 </a:t>
            </a:r>
            <a:r>
              <a:rPr lang="en-US" altLang="ko-KR" sz="2400" b="1" dirty="0" smtClean="0"/>
              <a:t>‘</a:t>
            </a:r>
            <a:r>
              <a:rPr lang="ko-KR" altLang="en-US" sz="2400" b="1" dirty="0" smtClean="0"/>
              <a:t>꼭</a:t>
            </a:r>
            <a:r>
              <a:rPr lang="en-US" altLang="ko-KR" sz="2400" b="1" dirty="0" smtClean="0"/>
              <a:t>’</a:t>
            </a:r>
            <a:endParaRPr lang="ko-KR" altLang="en-US" sz="24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3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학생부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종합전형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지원 시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확인사항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7682" y="1449114"/>
            <a:ext cx="6603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고교 학력수준 비교분석</a:t>
            </a:r>
            <a:r>
              <a:rPr lang="en-US" altLang="ko-KR" sz="2400" b="1" dirty="0" smtClean="0"/>
              <a:t>(</a:t>
            </a:r>
            <a:r>
              <a:rPr lang="ko-KR" altLang="en-US" sz="2400" b="1" dirty="0" err="1" smtClean="0"/>
              <a:t>수학기준</a:t>
            </a:r>
            <a:r>
              <a:rPr lang="en-US" altLang="ko-KR" sz="2400" b="1" dirty="0" smtClean="0"/>
              <a:t>)</a:t>
            </a:r>
            <a:endParaRPr lang="ko-KR" altLang="en-US" sz="2400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49740"/>
              </p:ext>
            </p:extLst>
          </p:nvPr>
        </p:nvGraphicFramePr>
        <p:xfrm>
          <a:off x="817679" y="2035271"/>
          <a:ext cx="4975777" cy="41597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9721">
                  <a:extLst>
                    <a:ext uri="{9D8B030D-6E8A-4147-A177-3AD203B41FA5}">
                      <a16:colId xmlns:a16="http://schemas.microsoft.com/office/drawing/2014/main" val="1969301404"/>
                    </a:ext>
                  </a:extLst>
                </a:gridCol>
                <a:gridCol w="934014">
                  <a:extLst>
                    <a:ext uri="{9D8B030D-6E8A-4147-A177-3AD203B41FA5}">
                      <a16:colId xmlns:a16="http://schemas.microsoft.com/office/drawing/2014/main" val="357233891"/>
                    </a:ext>
                  </a:extLst>
                </a:gridCol>
                <a:gridCol w="934014">
                  <a:extLst>
                    <a:ext uri="{9D8B030D-6E8A-4147-A177-3AD203B41FA5}">
                      <a16:colId xmlns:a16="http://schemas.microsoft.com/office/drawing/2014/main" val="1109947667"/>
                    </a:ext>
                  </a:extLst>
                </a:gridCol>
                <a:gridCol w="934014">
                  <a:extLst>
                    <a:ext uri="{9D8B030D-6E8A-4147-A177-3AD203B41FA5}">
                      <a16:colId xmlns:a16="http://schemas.microsoft.com/office/drawing/2014/main" val="3848318052"/>
                    </a:ext>
                  </a:extLst>
                </a:gridCol>
                <a:gridCol w="934014">
                  <a:extLst>
                    <a:ext uri="{9D8B030D-6E8A-4147-A177-3AD203B41FA5}">
                      <a16:colId xmlns:a16="http://schemas.microsoft.com/office/drawing/2014/main" val="2233688168"/>
                    </a:ext>
                  </a:extLst>
                </a:gridCol>
              </a:tblGrid>
              <a:tr h="45295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A</a:t>
                      </a:r>
                      <a:r>
                        <a:rPr lang="ko-KR" altLang="en-US" sz="20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고등학교 학생</a:t>
                      </a:r>
                      <a:endParaRPr lang="ko-KR" altLang="en-US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07456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과목명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원점수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과목평균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표준편차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석차등급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399003"/>
                  </a:ext>
                </a:extLst>
              </a:tr>
              <a:tr h="2843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85.7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7.7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950617"/>
                  </a:ext>
                </a:extLst>
              </a:tr>
              <a:tr h="2843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87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87.3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7.8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021074"/>
                  </a:ext>
                </a:extLst>
              </a:tr>
              <a:tr h="2843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I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89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77.9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9.7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790672"/>
                  </a:ext>
                </a:extLst>
              </a:tr>
              <a:tr h="2843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확률과통계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81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79.7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6.1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841696"/>
                  </a:ext>
                </a:extLst>
              </a:tr>
              <a:tr h="2843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수학과제탐구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89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90.9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9.5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237424"/>
                  </a:ext>
                </a:extLst>
              </a:tr>
              <a:tr h="2843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II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77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75.4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9.9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848719"/>
                  </a:ext>
                </a:extLst>
              </a:tr>
              <a:tr h="2843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확률과통계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96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87.6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8.0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767195"/>
                  </a:ext>
                </a:extLst>
              </a:tr>
              <a:tr h="2843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수학과제탐구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94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94.1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6.7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118515"/>
                  </a:ext>
                </a:extLst>
              </a:tr>
              <a:tr h="2843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미적분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83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72.8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20.4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178552"/>
                  </a:ext>
                </a:extLst>
              </a:tr>
              <a:tr h="2843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심화수학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83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72.8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15.0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774260"/>
                  </a:ext>
                </a:extLst>
              </a:tr>
              <a:tr h="5115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87.1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82.4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10.1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4.6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296147"/>
                  </a:ext>
                </a:extLst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052721"/>
              </p:ext>
            </p:extLst>
          </p:nvPr>
        </p:nvGraphicFramePr>
        <p:xfrm>
          <a:off x="6461669" y="2035272"/>
          <a:ext cx="4975774" cy="4163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3146">
                  <a:extLst>
                    <a:ext uri="{9D8B030D-6E8A-4147-A177-3AD203B41FA5}">
                      <a16:colId xmlns:a16="http://schemas.microsoft.com/office/drawing/2014/main" val="1326000844"/>
                    </a:ext>
                  </a:extLst>
                </a:gridCol>
                <a:gridCol w="920657">
                  <a:extLst>
                    <a:ext uri="{9D8B030D-6E8A-4147-A177-3AD203B41FA5}">
                      <a16:colId xmlns:a16="http://schemas.microsoft.com/office/drawing/2014/main" val="2784192200"/>
                    </a:ext>
                  </a:extLst>
                </a:gridCol>
                <a:gridCol w="920657">
                  <a:extLst>
                    <a:ext uri="{9D8B030D-6E8A-4147-A177-3AD203B41FA5}">
                      <a16:colId xmlns:a16="http://schemas.microsoft.com/office/drawing/2014/main" val="3301664978"/>
                    </a:ext>
                  </a:extLst>
                </a:gridCol>
                <a:gridCol w="920657">
                  <a:extLst>
                    <a:ext uri="{9D8B030D-6E8A-4147-A177-3AD203B41FA5}">
                      <a16:colId xmlns:a16="http://schemas.microsoft.com/office/drawing/2014/main" val="1520829146"/>
                    </a:ext>
                  </a:extLst>
                </a:gridCol>
                <a:gridCol w="920657">
                  <a:extLst>
                    <a:ext uri="{9D8B030D-6E8A-4147-A177-3AD203B41FA5}">
                      <a16:colId xmlns:a16="http://schemas.microsoft.com/office/drawing/2014/main" val="2038172399"/>
                    </a:ext>
                  </a:extLst>
                </a:gridCol>
              </a:tblGrid>
              <a:tr h="45792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r>
                        <a:rPr lang="ko-KR" altLang="en-US" sz="20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고등학교 학생</a:t>
                      </a:r>
                      <a:endParaRPr lang="ko-KR" altLang="en-US" sz="20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745110"/>
                  </a:ext>
                </a:extLst>
              </a:tr>
              <a:tr h="34666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과목명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원점수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과목평균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표준편차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석차등급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4899"/>
                  </a:ext>
                </a:extLst>
              </a:tr>
              <a:tr h="3558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60.6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14.4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315083"/>
                  </a:ext>
                </a:extLst>
              </a:tr>
              <a:tr h="3558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수학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61.5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15.3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674562"/>
                  </a:ext>
                </a:extLst>
              </a:tr>
              <a:tr h="3558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87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60.2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16.2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188694"/>
                  </a:ext>
                </a:extLst>
              </a:tr>
              <a:tr h="3558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II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61.9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19.3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904951"/>
                  </a:ext>
                </a:extLst>
              </a:tr>
              <a:tr h="3558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미적분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54.5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17.8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767157"/>
                  </a:ext>
                </a:extLst>
              </a:tr>
              <a:tr h="3558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확률과통계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49.3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21.5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8048234"/>
                  </a:ext>
                </a:extLst>
              </a:tr>
              <a:tr h="3558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미적분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84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32.0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15.1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454322"/>
                  </a:ext>
                </a:extLst>
              </a:tr>
              <a:tr h="3558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확률과통계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44.8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16.9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457485"/>
                  </a:ext>
                </a:extLst>
              </a:tr>
              <a:tr h="5117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85.9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53.1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17.1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1.4 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912330"/>
                  </a:ext>
                </a:extLst>
              </a:tr>
            </a:tbl>
          </a:graphicData>
        </a:graphic>
      </p:graphicFrame>
      <p:sp>
        <p:nvSpPr>
          <p:cNvPr id="9" name="폭발 2 8"/>
          <p:cNvSpPr/>
          <p:nvPr/>
        </p:nvSpPr>
        <p:spPr>
          <a:xfrm>
            <a:off x="1584631" y="3231963"/>
            <a:ext cx="3441871" cy="1853571"/>
          </a:xfrm>
          <a:prstGeom prst="irregularSeal2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학력수준↑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(</a:t>
            </a:r>
            <a:r>
              <a:rPr lang="ko-KR" altLang="en-US" b="1" dirty="0" err="1" smtClean="0">
                <a:solidFill>
                  <a:schemeClr val="tx1"/>
                </a:solidFill>
              </a:rPr>
              <a:t>종합형</a:t>
            </a:r>
            <a:r>
              <a:rPr lang="en-US" altLang="ko-KR" b="1" dirty="0" smtClean="0">
                <a:solidFill>
                  <a:schemeClr val="tx1"/>
                </a:solidFill>
              </a:rPr>
              <a:t>)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7" name="폭발 2 16"/>
          <p:cNvSpPr/>
          <p:nvPr/>
        </p:nvSpPr>
        <p:spPr>
          <a:xfrm>
            <a:off x="7411915" y="3170595"/>
            <a:ext cx="3441871" cy="1853571"/>
          </a:xfrm>
          <a:prstGeom prst="irregularSeal2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학력수준↓</a:t>
            </a:r>
            <a:endParaRPr lang="en-US" altLang="ko-KR" b="1" dirty="0" smtClean="0"/>
          </a:p>
          <a:p>
            <a:pPr algn="ctr"/>
            <a:r>
              <a:rPr lang="en-US" altLang="ko-KR" b="1" dirty="0" smtClean="0"/>
              <a:t>(</a:t>
            </a:r>
            <a:r>
              <a:rPr lang="ko-KR" altLang="en-US" b="1" dirty="0" err="1" smtClean="0"/>
              <a:t>교과형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2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변화포인트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397568"/>
              </p:ext>
            </p:extLst>
          </p:nvPr>
        </p:nvGraphicFramePr>
        <p:xfrm>
          <a:off x="718037" y="1612789"/>
          <a:ext cx="10791096" cy="4660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9282">
                  <a:extLst>
                    <a:ext uri="{9D8B030D-6E8A-4147-A177-3AD203B41FA5}">
                      <a16:colId xmlns:a16="http://schemas.microsoft.com/office/drawing/2014/main" val="2568345264"/>
                    </a:ext>
                  </a:extLst>
                </a:gridCol>
                <a:gridCol w="3019519">
                  <a:extLst>
                    <a:ext uri="{9D8B030D-6E8A-4147-A177-3AD203B41FA5}">
                      <a16:colId xmlns:a16="http://schemas.microsoft.com/office/drawing/2014/main" val="2337170819"/>
                    </a:ext>
                  </a:extLst>
                </a:gridCol>
                <a:gridCol w="5152295">
                  <a:extLst>
                    <a:ext uri="{9D8B030D-6E8A-4147-A177-3AD203B41FA5}">
                      <a16:colId xmlns:a16="http://schemas.microsoft.com/office/drawing/2014/main" val="520368164"/>
                    </a:ext>
                  </a:extLst>
                </a:gridCol>
              </a:tblGrid>
              <a:tr h="801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대학 및 전형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806775"/>
                  </a:ext>
                </a:extLst>
              </a:tr>
              <a:tr h="77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자기소개서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sz="1600" b="1" kern="1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미제출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강원대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경북대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경상대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계명대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고려대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단국대 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동국대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부산대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순천향대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전남대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endParaRPr lang="en-US" sz="1600" b="1" kern="1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전북대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조선대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충남대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충북대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한양대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109038"/>
                  </a:ext>
                </a:extLst>
              </a:tr>
              <a:tr h="7718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전형방법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변경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단계별 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→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일괄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경북대 일반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미래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sz="1600" b="1" kern="1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강원인재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endParaRPr lang="en-US" sz="1600" b="1" kern="1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충북대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학생부 종합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I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84349"/>
                  </a:ext>
                </a:extLst>
              </a:tr>
              <a:tr h="7718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일괄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→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단계별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1" kern="1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★</a:t>
                      </a:r>
                      <a:r>
                        <a:rPr lang="en-US" altLang="ko-KR" sz="1600" b="1" kern="1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kern="1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단계 </a:t>
                      </a:r>
                      <a:r>
                        <a:rPr lang="ko-KR" altLang="en-US" sz="1600" b="1" kern="100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모집배수</a:t>
                      </a:r>
                      <a:r>
                        <a:rPr lang="ko-KR" altLang="en-US" sz="1600" b="1" kern="1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확인</a:t>
                      </a:r>
                      <a:endParaRPr lang="ko-KR" sz="1600" b="1" kern="10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중앙대 다빈치형인재</a:t>
                      </a: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부산대 지역인재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438658"/>
                  </a:ext>
                </a:extLst>
              </a:tr>
              <a:tr h="7718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수능최저학력기준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변경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최저학력기준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완화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1" kern="1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★</a:t>
                      </a:r>
                      <a:r>
                        <a:rPr lang="ko-KR" altLang="en-US" sz="1600" b="1" kern="100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  <a:cs typeface="굴림" panose="020B0600000101010101" pitchFamily="50" charset="-127"/>
                        </a:rPr>
                        <a:t>서류영햑력</a:t>
                      </a:r>
                      <a:r>
                        <a:rPr lang="ko-KR" altLang="en-US" sz="1600" b="1" kern="1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  <a:cs typeface="굴림" panose="020B0600000101010101" pitchFamily="50" charset="-127"/>
                        </a:rPr>
                        <a:t> 강화</a:t>
                      </a:r>
                      <a:endParaRPr lang="ko-KR" sz="1600" b="1" kern="10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경북대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일반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아주대 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ACE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702399"/>
                  </a:ext>
                </a:extLst>
              </a:tr>
              <a:tr h="7718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최저학력기준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강화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및 신설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★</a:t>
                      </a:r>
                      <a:r>
                        <a:rPr lang="ko-KR" altLang="en-US" sz="1600" b="1" kern="100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  <a:cs typeface="굴림" panose="020B0600000101010101" pitchFamily="50" charset="-127"/>
                        </a:rPr>
                        <a:t>서류영햑력</a:t>
                      </a:r>
                      <a:r>
                        <a:rPr lang="ko-KR" altLang="en-US" sz="1600" b="1" kern="1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  <a:cs typeface="굴림" panose="020B0600000101010101" pitchFamily="50" charset="-127"/>
                        </a:rPr>
                        <a:t> 약화</a:t>
                      </a:r>
                      <a:endParaRPr lang="ko-KR" altLang="ko-KR" sz="1600" b="1" kern="100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-101600"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경상대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일반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)(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신설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네오르네상스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신설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,</a:t>
                      </a:r>
                    </a:p>
                    <a:p>
                      <a:pPr marL="101600" indent="-101600"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계명대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일반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 </a:t>
                      </a:r>
                      <a:r>
                        <a:rPr lang="ko-KR" sz="1600" b="1" kern="1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활동우수형</a:t>
                      </a: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신설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23079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8036" y="1102106"/>
            <a:ext cx="6998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2022</a:t>
            </a:r>
            <a:r>
              <a:rPr lang="ko-KR" altLang="en-US" sz="2400" b="1" dirty="0" smtClean="0"/>
              <a:t>학년도 학생부 </a:t>
            </a:r>
            <a:r>
              <a:rPr lang="ko-KR" altLang="en-US" sz="2400" b="1" dirty="0" err="1" smtClean="0"/>
              <a:t>종합전형</a:t>
            </a:r>
            <a:r>
              <a:rPr lang="ko-KR" altLang="en-US" sz="2400" b="1" dirty="0" smtClean="0"/>
              <a:t> 변경사항</a:t>
            </a:r>
            <a:endParaRPr lang="ko-KR" altLang="en-US" sz="24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5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5992" y="1134210"/>
            <a:ext cx="113332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변화 포인트 분석</a:t>
            </a: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.1</a:t>
            </a:r>
          </a:p>
          <a:p>
            <a:pPr algn="ctr">
              <a:lnSpc>
                <a:spcPct val="150000"/>
              </a:lnSpc>
            </a:pP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 영향력 ↑</a:t>
            </a: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5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 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76189"/>
              </p:ext>
            </p:extLst>
          </p:nvPr>
        </p:nvGraphicFramePr>
        <p:xfrm>
          <a:off x="718037" y="1612788"/>
          <a:ext cx="10791096" cy="4654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844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연세대</a:t>
                      </a:r>
                      <a:endParaRPr lang="ko-KR" alt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가톨릭대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학과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활동우수형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학교장추천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4461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변화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모집인원 감소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- 55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 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(13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 감소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최저학력기준 신설</a:t>
                      </a:r>
                      <a:endParaRPr lang="en-US" altLang="ko-KR" sz="1600" b="1" u="none" strike="noStrike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국어 혹은 수학 포함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개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등급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영어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등급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한국사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등급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ko-KR" altLang="en-US" sz="1600" b="1" i="0" u="sng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모집인원 감소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40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명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 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(16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 감소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1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단계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baseline="0" dirty="0" err="1" smtClean="0">
                          <a:solidFill>
                            <a:srgbClr val="FFFF00"/>
                          </a:solidFill>
                          <a:effectLst/>
                        </a:rPr>
                        <a:t>모집배수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증가</a:t>
                      </a:r>
                      <a:endParaRPr lang="en-US" altLang="ko-KR" sz="1600" b="1" u="none" strike="noStrike" baseline="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- 1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: 3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 4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120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★2022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96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endParaRPr lang="en-US" altLang="ko-KR" sz="1600" b="1" u="sng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124991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예측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모집인원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23.6%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감소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서류 영향력 증가 예상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최저학력기준 충족이 매우 중요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단계 </a:t>
                      </a:r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모집배수는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증가했으나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모집인원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40%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감소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로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서류 영향력 소폭 증가 예상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서류 영향력 증가 예상</a:t>
            </a:r>
            <a:endParaRPr lang="ko-KR" altLang="en-US" sz="24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 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275197"/>
              </p:ext>
            </p:extLst>
          </p:nvPr>
        </p:nvGraphicFramePr>
        <p:xfrm>
          <a:off x="718037" y="1612788"/>
          <a:ext cx="10791096" cy="4654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844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고려대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아주대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학과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일반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계열적합형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아주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ACE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44619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변화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모집인원 감소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18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명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 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(3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 감소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최저학력기준 완화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(2)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 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</a:t>
                      </a:r>
                      <a:r>
                        <a:rPr lang="ko-KR" altLang="en-US" sz="16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등급합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altLang="ko-KR" sz="16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한국사 응시</a:t>
                      </a: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124991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예측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모집인원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16.6%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감소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로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서류 영향력 소폭 증가 예상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최저학력기준 완화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로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서류 영향력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소폭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증가 예상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서류 영향력 증가 예상</a:t>
            </a:r>
            <a:endParaRPr lang="ko-KR" altLang="en-US" sz="24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 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245974"/>
              </p:ext>
            </p:extLst>
          </p:nvPr>
        </p:nvGraphicFramePr>
        <p:xfrm>
          <a:off x="718037" y="1612788"/>
          <a:ext cx="10791096" cy="4581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844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경북대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충북대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학과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일반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종합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학생부종합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65148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변화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모집인원 감소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15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명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(5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 감소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단계별선발에서 일괄합산으로 변경</a:t>
                      </a:r>
                      <a:endParaRPr lang="en-US" altLang="ko-KR" sz="1600" b="1" u="none" strike="noStrike" baseline="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서류 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100 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선발</a:t>
                      </a:r>
                      <a:endParaRPr lang="en-US" altLang="ko-KR" sz="1600" b="1" u="none" strike="noStrike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최저학력기준 소폭 완화</a:t>
                      </a:r>
                      <a:endParaRPr lang="en-US" altLang="ko-KR" sz="1600" b="1" i="0" u="none" strike="noStrike" baseline="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(2)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 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</a:t>
                      </a:r>
                      <a:r>
                        <a:rPr lang="ko-KR" altLang="en-US" sz="16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등급합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한국사 </a:t>
                      </a:r>
                      <a:r>
                        <a:rPr lang="ko-KR" altLang="en-US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응시</a:t>
                      </a:r>
                      <a:r>
                        <a:rPr lang="en-US" altLang="ko-KR" sz="1600" b="1" u="none" kern="1200" baseline="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600" b="1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ko-KR" altLang="en-US" sz="16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과탐</a:t>
                      </a:r>
                      <a:r>
                        <a:rPr lang="en-US" altLang="ko-KR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(2)</a:t>
                      </a:r>
                      <a:r>
                        <a:rPr lang="ko-KR" altLang="en-US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평균</a:t>
                      </a:r>
                      <a:r>
                        <a:rPr lang="en-US" altLang="ko-KR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소수점 </a:t>
                      </a:r>
                      <a:r>
                        <a:rPr lang="ko-KR" altLang="en-US" sz="16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절사</a:t>
                      </a:r>
                      <a:endParaRPr lang="en-US" altLang="ko-KR" sz="16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모집인원 감소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10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명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(6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 감소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97162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예측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모집인원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33.3%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감소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서류 영향력 증가 예상</a:t>
                      </a:r>
                      <a:endParaRPr lang="ko-KR" alt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모집인원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60%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감소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서류 영향력 증가 예상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서류 영향력 증가 예상</a:t>
            </a:r>
            <a:endParaRPr lang="ko-KR" altLang="en-US" sz="24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2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5992" y="1134210"/>
            <a:ext cx="113332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변화 포인트 분석</a:t>
            </a: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.2</a:t>
            </a:r>
          </a:p>
          <a:p>
            <a:pPr algn="ctr">
              <a:lnSpc>
                <a:spcPct val="150000"/>
              </a:lnSpc>
            </a:pP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 영향력↓</a:t>
            </a: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4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 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서류 영향력 감소 예상</a:t>
            </a:r>
            <a:endParaRPr lang="ko-KR" altLang="en-US" sz="24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777090"/>
              </p:ext>
            </p:extLst>
          </p:nvPr>
        </p:nvGraphicFramePr>
        <p:xfrm>
          <a:off x="718037" y="1612788"/>
          <a:ext cx="10791096" cy="46518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844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고려대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경희대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학과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의과대학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학업우수형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네오르네상스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72181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변화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모집인원 증가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- 34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→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(2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 증가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단계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baseline="0" dirty="0" err="1" smtClean="0">
                          <a:solidFill>
                            <a:srgbClr val="FFFF00"/>
                          </a:solidFill>
                          <a:effectLst/>
                        </a:rPr>
                        <a:t>모집배수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증가</a:t>
                      </a:r>
                      <a:endParaRPr lang="en-US" altLang="ko-KR" sz="1600" b="1" u="none" strike="noStrike" baseline="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- 1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: 5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 6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★2021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170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★2022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216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</a:t>
                      </a:r>
                      <a:r>
                        <a:rPr lang="ko-KR" altLang="en-US" sz="1600" b="1" i="0" u="sng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학교추천과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중복지원 가능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단계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baseline="0" dirty="0" err="1" smtClean="0">
                          <a:solidFill>
                            <a:srgbClr val="FFFF00"/>
                          </a:solidFill>
                          <a:effectLst/>
                        </a:rPr>
                        <a:t>모집배수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증가</a:t>
                      </a:r>
                      <a:endParaRPr lang="en-US" altLang="ko-KR" sz="1600" b="1" u="none" strike="noStrike" baseline="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- 1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: 3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 4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165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★2022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220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최저학력기준 신설 </a:t>
                      </a:r>
                      <a:endParaRPr lang="en-US" altLang="ko-KR" sz="1600" b="1" u="none" strike="noStrike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국수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영과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3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개 </a:t>
                      </a:r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등급합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4,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한국사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ko-KR" altLang="en-US" sz="1600" b="1" i="0" u="sng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97162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예측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1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단계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6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배수 모집으로</a:t>
                      </a:r>
                      <a:r>
                        <a:rPr lang="en-US" altLang="ko-KR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변경 → </a:t>
                      </a:r>
                      <a:r>
                        <a:rPr lang="en-US" altLang="ko-KR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단계 점수 하락</a:t>
                      </a:r>
                      <a:endParaRPr lang="en-US" altLang="ko-KR" sz="1600" b="1" u="none" strike="noStrike" baseline="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최저학력기준 충족이 매우 중요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단계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배수 모집으로 변경 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→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단계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점수 하락</a:t>
                      </a:r>
                      <a:endParaRPr lang="en-US" altLang="ko-KR" sz="1600" b="1" u="none" strike="noStrike" baseline="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최저학력기준 충족 시 면접 준비 중요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8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 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서류 영향력 감소 예상</a:t>
            </a:r>
            <a:endParaRPr lang="ko-KR" altLang="en-US" sz="24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119190"/>
              </p:ext>
            </p:extLst>
          </p:nvPr>
        </p:nvGraphicFramePr>
        <p:xfrm>
          <a:off x="718037" y="1612788"/>
          <a:ext cx="10791096" cy="4599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844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경상대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계명대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학과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종합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종합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66906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변화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모집인원 감소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- 4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→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(1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 감소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최저학력기준 신설</a:t>
                      </a:r>
                      <a:endParaRPr lang="en-US" altLang="ko-KR" sz="1600" b="1" kern="1200" dirty="0" smtClean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미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(1)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3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개 </a:t>
                      </a:r>
                      <a:r>
                        <a:rPr lang="ko-KR" alt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등급합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5(</a:t>
                      </a:r>
                      <a:r>
                        <a:rPr lang="ko-KR" alt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수학포함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한국사 응시 </a:t>
                      </a:r>
                      <a:endParaRPr lang="en-US" altLang="ko-KR" sz="16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단계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baseline="0" dirty="0" err="1" smtClean="0">
                          <a:solidFill>
                            <a:srgbClr val="FFFF00"/>
                          </a:solidFill>
                          <a:effectLst/>
                        </a:rPr>
                        <a:t>모집배수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증가</a:t>
                      </a:r>
                      <a:endParaRPr lang="en-US" altLang="ko-KR" sz="1600" b="1" u="none" strike="noStrike" baseline="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- 1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: 4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 7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16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★2022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28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최저학력기준 신설 </a:t>
                      </a:r>
                      <a:endParaRPr lang="en-US" altLang="ko-KR" sz="1600" b="1" u="none" strike="noStrike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미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(1)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3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개 </a:t>
                      </a:r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등급합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한국사 응시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97162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예측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최저학력기준 신설로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서류 영향력 소폭 감소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모집배수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증가 및 최저학력기준 신설로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서류 영향력 감소 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5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 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서류 영향력 감소 예상</a:t>
            </a:r>
            <a:endParaRPr lang="ko-KR" altLang="en-US" sz="24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671201"/>
              </p:ext>
            </p:extLst>
          </p:nvPr>
        </p:nvGraphicFramePr>
        <p:xfrm>
          <a:off x="718037" y="1612788"/>
          <a:ext cx="10791096" cy="45945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844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660126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전남대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건국대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글로컬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학과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9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고교생활우수자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신설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Cogito</a:t>
                      </a:r>
                      <a:r>
                        <a:rPr lang="ko-KR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자기추천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신설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7569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변화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모집인원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12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전형방법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단계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배수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):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서류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endParaRPr lang="ko-KR" altLang="en-US" sz="16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2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단계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1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단계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70+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면접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수능 이후 면접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최저학력기준</a:t>
                      </a:r>
                      <a:endParaRPr lang="en-US" altLang="ko-KR" sz="1600" b="1" kern="1200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미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(1)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4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개 </a:t>
                      </a:r>
                      <a:r>
                        <a:rPr lang="ko-KR" alt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등급합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한국사 응시</a:t>
                      </a:r>
                      <a:endParaRPr lang="en-US" altLang="ko-KR" sz="16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모집인원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12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전형방법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단계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(3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배수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):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서류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endParaRPr lang="ko-KR" altLang="en-US" sz="16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2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단계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1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단계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70+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면접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수능 이후 면접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최저학력기준</a:t>
                      </a:r>
                      <a:endParaRPr lang="en-US" altLang="ko-KR" sz="1600" b="1" kern="1200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미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(2)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4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개 </a:t>
                      </a:r>
                      <a:r>
                        <a:rPr lang="ko-KR" alt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등급합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3,</a:t>
                      </a:r>
                      <a:r>
                        <a:rPr lang="en-US" altLang="ko-K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한국사 </a:t>
                      </a:r>
                      <a:r>
                        <a:rPr lang="en-US" altLang="ko-K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altLang="ko-KR" sz="1600" b="1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ko-KR" altLang="en-US" sz="16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과탐</a:t>
                      </a:r>
                      <a:r>
                        <a:rPr lang="en-US" altLang="ko-KR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(2)</a:t>
                      </a:r>
                      <a:r>
                        <a:rPr lang="ko-KR" altLang="en-US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평균</a:t>
                      </a:r>
                      <a:r>
                        <a:rPr lang="en-US" altLang="ko-KR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소수점 </a:t>
                      </a:r>
                      <a:r>
                        <a:rPr lang="ko-KR" altLang="en-US" sz="16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절사</a:t>
                      </a:r>
                      <a:r>
                        <a:rPr lang="en-US" altLang="ko-K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6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87923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예측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비교과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내용이 충실하면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일반고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교과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1.4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전후 지원 추천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비교과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영향력 </a:t>
                      </a:r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높을것으로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예상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학력수준이 높은 고교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2.0</a:t>
                      </a:r>
                      <a:r>
                        <a:rPr lang="en-US" altLang="ko-KR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baseline="0" dirty="0" smtClean="0">
                          <a:solidFill>
                            <a:srgbClr val="FFFF00"/>
                          </a:solidFill>
                          <a:effectLst/>
                        </a:rPr>
                        <a:t>전후 지원 추천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1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5992" y="1134210"/>
            <a:ext cx="11333285" cy="3498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의학계열 </a:t>
            </a:r>
            <a:r>
              <a:rPr lang="ko-KR" altLang="en-US" sz="8000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입시결과</a:t>
            </a: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80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분석 및 예측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8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분석 및 예측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서울대 의예과 일반전형</a:t>
            </a:r>
            <a:endParaRPr lang="ko-KR" altLang="en-US" sz="2400" b="1" dirty="0"/>
          </a:p>
        </p:txBody>
      </p:sp>
      <p:sp>
        <p:nvSpPr>
          <p:cNvPr id="13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4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1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1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2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2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2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2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29" name="object 42"/>
          <p:cNvSpPr/>
          <p:nvPr/>
        </p:nvSpPr>
        <p:spPr>
          <a:xfrm>
            <a:off x="10888959" y="4865654"/>
            <a:ext cx="368123" cy="31799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51209" y="4509287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1.4</a:t>
            </a:r>
            <a:endParaRPr lang="en-US" altLang="ko-KR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교과</a:t>
            </a:r>
            <a:r>
              <a:rPr lang="en-US" altLang="ko-KR" b="1" dirty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32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3" name="object 42"/>
          <p:cNvSpPr/>
          <p:nvPr/>
        </p:nvSpPr>
        <p:spPr>
          <a:xfrm>
            <a:off x="9845604" y="4754060"/>
            <a:ext cx="368123" cy="432523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07854" y="4415506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1.5</a:t>
            </a:r>
            <a:endParaRPr lang="en-US" altLang="ko-KR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262921"/>
              </p:ext>
            </p:extLst>
          </p:nvPr>
        </p:nvGraphicFramePr>
        <p:xfrm>
          <a:off x="712174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표준편차 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전후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표준편차 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15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이내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표준편차 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이내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ko-KR" sz="3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600" b="1" i="0" u="none" strike="noStrike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1.0~1.1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1.0~1.4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1.4~2.0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4.27~4.3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 통과 가능성이 있다면 면접 준비 병행 추천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pic>
        <p:nvPicPr>
          <p:cNvPr id="38" name="그림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2174" y="1380386"/>
            <a:ext cx="7640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연세대 의예과 </a:t>
            </a:r>
            <a:r>
              <a:rPr lang="ko-KR" altLang="en-US" sz="2400" b="1" dirty="0" err="1" smtClean="0"/>
              <a:t>활동우수형</a:t>
            </a:r>
            <a:endParaRPr lang="ko-KR" altLang="en-US" sz="2400" b="1" dirty="0"/>
          </a:p>
        </p:txBody>
      </p:sp>
      <p:sp>
        <p:nvSpPr>
          <p:cNvPr id="62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3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4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5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6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67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68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69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0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1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2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3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4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5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6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7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8" name="object 42"/>
          <p:cNvSpPr/>
          <p:nvPr/>
        </p:nvSpPr>
        <p:spPr>
          <a:xfrm>
            <a:off x="10888959" y="4600338"/>
            <a:ext cx="368123" cy="583313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0751209" y="4245521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1.7</a:t>
            </a:r>
            <a:endParaRPr lang="en-US" altLang="ko-KR" sz="1600" dirty="0"/>
          </a:p>
        </p:txBody>
      </p:sp>
      <p:sp>
        <p:nvSpPr>
          <p:cNvPr id="82" name="TextBox 81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83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84" name="object 42"/>
          <p:cNvSpPr/>
          <p:nvPr/>
        </p:nvSpPr>
        <p:spPr>
          <a:xfrm>
            <a:off x="9845604" y="3655022"/>
            <a:ext cx="368123" cy="1390883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86" name="TextBox 85"/>
          <p:cNvSpPr txBox="1"/>
          <p:nvPr/>
        </p:nvSpPr>
        <p:spPr>
          <a:xfrm>
            <a:off x="9716646" y="3307676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2.8</a:t>
            </a:r>
            <a:endParaRPr lang="en-US" altLang="ko-KR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학력</a:t>
            </a:r>
            <a:r>
              <a:rPr lang="en-US" altLang="ko-KR" b="1" dirty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43090"/>
              </p:ext>
            </p:extLst>
          </p:nvPr>
        </p:nvGraphicFramePr>
        <p:xfrm>
          <a:off x="712175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1.0~1.15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1.0~1.3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1.5~2.4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4.25~4.3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모집인원 대폭 감소로 서류 영향력 상승 예상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최저학력기준 적용으로 특목고 학생 수능 준비 필요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8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가톨릭대 의예과 </a:t>
            </a:r>
            <a:r>
              <a:rPr lang="ko-KR" altLang="en-US" sz="2400" b="1" dirty="0" err="1" smtClean="0"/>
              <a:t>학교장추천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654207"/>
              </p:ext>
            </p:extLst>
          </p:nvPr>
        </p:nvGraphicFramePr>
        <p:xfrm>
          <a:off x="712174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1.0~1.15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1.0~1.4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1.5~2.2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 영향력이 크고 의학 및 생명과학 활동 중요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0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3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9" name="object 42"/>
          <p:cNvSpPr/>
          <p:nvPr/>
        </p:nvSpPr>
        <p:spPr>
          <a:xfrm>
            <a:off x="10888959" y="4912772"/>
            <a:ext cx="368123" cy="270879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751209" y="4570840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1.3</a:t>
            </a:r>
            <a:endParaRPr lang="en-US" altLang="ko-KR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54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5" name="object 42"/>
          <p:cNvSpPr/>
          <p:nvPr/>
        </p:nvSpPr>
        <p:spPr>
          <a:xfrm>
            <a:off x="9845604" y="4339171"/>
            <a:ext cx="368123" cy="844223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57" name="TextBox 56"/>
          <p:cNvSpPr txBox="1"/>
          <p:nvPr/>
        </p:nvSpPr>
        <p:spPr>
          <a:xfrm>
            <a:off x="9725438" y="3993467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2.0</a:t>
            </a:r>
            <a:endParaRPr lang="en-US" altLang="ko-KR" sz="1600" dirty="0"/>
          </a:p>
        </p:txBody>
      </p:sp>
      <p:sp>
        <p:nvSpPr>
          <p:cNvPr id="61" name="TextBox 60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교과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&amp;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58" name="그림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3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성균관대 의예과 </a:t>
            </a:r>
            <a:r>
              <a:rPr lang="ko-KR" altLang="en-US" sz="2400" b="1" dirty="0" err="1" smtClean="0"/>
              <a:t>학과모집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003085"/>
              </p:ext>
            </p:extLst>
          </p:nvPr>
        </p:nvGraphicFramePr>
        <p:xfrm>
          <a:off x="712174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1.0~1.05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1.0~1.3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1.8~2.3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4.22~4.3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학력수준이 높은 고교 전교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1~3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 지원 고려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0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3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54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5" name="object 42"/>
          <p:cNvSpPr/>
          <p:nvPr/>
        </p:nvSpPr>
        <p:spPr>
          <a:xfrm>
            <a:off x="9845604" y="3597407"/>
            <a:ext cx="368123" cy="158598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57" name="TextBox 56"/>
          <p:cNvSpPr txBox="1"/>
          <p:nvPr/>
        </p:nvSpPr>
        <p:spPr>
          <a:xfrm>
            <a:off x="9725438" y="3237329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2.9</a:t>
            </a:r>
            <a:endParaRPr lang="en-US" altLang="ko-KR" sz="1600" dirty="0"/>
          </a:p>
        </p:txBody>
      </p:sp>
      <p:sp>
        <p:nvSpPr>
          <p:cNvPr id="60" name="object 42"/>
          <p:cNvSpPr/>
          <p:nvPr/>
        </p:nvSpPr>
        <p:spPr>
          <a:xfrm>
            <a:off x="10891100" y="3608281"/>
            <a:ext cx="368123" cy="158598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770934" y="3248203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2.9</a:t>
            </a:r>
            <a:endParaRPr lang="en-US" altLang="ko-KR" sz="1600" dirty="0"/>
          </a:p>
        </p:txBody>
      </p:sp>
      <p:sp>
        <p:nvSpPr>
          <p:cNvPr id="62" name="TextBox 61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학력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52" name="그림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2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울산대 의예과 일반전형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134561"/>
              </p:ext>
            </p:extLst>
          </p:nvPr>
        </p:nvGraphicFramePr>
        <p:xfrm>
          <a:off x="712174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1.0~1.15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1.0~1.4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1.5~2.6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4.15~4.2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일반고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내신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 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&amp; 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영재고 학점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4.15</a:t>
                      </a:r>
                      <a:r>
                        <a:rPr lang="en-US" altLang="ko-KR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 지원 추천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0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3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52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3" name="object 42"/>
          <p:cNvSpPr/>
          <p:nvPr/>
        </p:nvSpPr>
        <p:spPr>
          <a:xfrm>
            <a:off x="9836812" y="4016187"/>
            <a:ext cx="368123" cy="1167207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55" name="TextBox 54"/>
          <p:cNvSpPr txBox="1"/>
          <p:nvPr/>
        </p:nvSpPr>
        <p:spPr>
          <a:xfrm>
            <a:off x="9725438" y="3668152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2.4</a:t>
            </a:r>
            <a:endParaRPr lang="en-US" altLang="ko-KR" sz="1600" dirty="0"/>
          </a:p>
        </p:txBody>
      </p:sp>
      <p:sp>
        <p:nvSpPr>
          <p:cNvPr id="58" name="object 42"/>
          <p:cNvSpPr/>
          <p:nvPr/>
        </p:nvSpPr>
        <p:spPr>
          <a:xfrm>
            <a:off x="10891100" y="3776155"/>
            <a:ext cx="368123" cy="1418114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770934" y="3415257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2.6</a:t>
            </a:r>
            <a:endParaRPr lang="en-US" altLang="ko-KR" sz="1600" dirty="0"/>
          </a:p>
        </p:txBody>
      </p:sp>
      <p:sp>
        <p:nvSpPr>
          <p:cNvPr id="60" name="TextBox 59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교과</a:t>
            </a:r>
            <a:r>
              <a:rPr lang="en-US" altLang="ko-KR" b="1" dirty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56" name="그림 5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0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2174" y="1380386"/>
            <a:ext cx="760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고려대 의예과 일반</a:t>
            </a:r>
            <a:r>
              <a:rPr lang="en-US" altLang="ko-KR" sz="2400" b="1" dirty="0" smtClean="0"/>
              <a:t>_</a:t>
            </a:r>
            <a:r>
              <a:rPr lang="ko-KR" altLang="en-US" sz="2400" b="1" dirty="0" err="1" smtClean="0"/>
              <a:t>학업우수형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일반전형</a:t>
            </a:r>
            <a:r>
              <a:rPr lang="en-US" altLang="ko-KR" sz="2400" b="1" dirty="0" smtClean="0"/>
              <a:t>)</a:t>
            </a:r>
            <a:endParaRPr lang="ko-KR" altLang="en-US" sz="2400" b="1" dirty="0"/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/>
          </p:nvPr>
        </p:nvGraphicFramePr>
        <p:xfrm>
          <a:off x="712174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1.0~1.2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1.1~1.5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2.0~2.8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3.9~4.05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일반고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교과성적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1.15 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전후 적극지원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합격자 평균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1.48, 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최저충족비율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61.2%, 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추가합격비율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150%</a:t>
                      </a:r>
                      <a:endParaRPr lang="ko-KR" altLang="en-US" sz="1600" b="1" i="0" u="sng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110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11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12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13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14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115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116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117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118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119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120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121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22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23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24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25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26" name="object 42"/>
          <p:cNvSpPr/>
          <p:nvPr/>
        </p:nvSpPr>
        <p:spPr>
          <a:xfrm>
            <a:off x="10888959" y="4912772"/>
            <a:ext cx="368123" cy="270879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0751209" y="4570840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1.3</a:t>
            </a:r>
            <a:endParaRPr lang="en-US" altLang="ko-KR" sz="1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131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32" name="object 42"/>
          <p:cNvSpPr/>
          <p:nvPr/>
        </p:nvSpPr>
        <p:spPr>
          <a:xfrm>
            <a:off x="9845604" y="4209157"/>
            <a:ext cx="368123" cy="97423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134" name="TextBox 133"/>
          <p:cNvSpPr txBox="1"/>
          <p:nvPr/>
        </p:nvSpPr>
        <p:spPr>
          <a:xfrm>
            <a:off x="9725438" y="3861587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2.1</a:t>
            </a:r>
            <a:endParaRPr lang="en-US" altLang="ko-KR" sz="1600" dirty="0"/>
          </a:p>
        </p:txBody>
      </p:sp>
      <p:sp>
        <p:nvSpPr>
          <p:cNvPr id="137" name="TextBox 136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교과</a:t>
            </a:r>
            <a:r>
              <a:rPr lang="en-US" altLang="ko-KR" b="1" dirty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7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/>
          </p:nvPr>
        </p:nvGraphicFramePr>
        <p:xfrm>
          <a:off x="712173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2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2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1~1.05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1.0~1.4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1.8~2.5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4.2~4.25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전공적합성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중요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과고 내신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2.0 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영재고 학점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4.2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 지원 고려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712174" y="1380386"/>
            <a:ext cx="760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고려대 의예과 일반</a:t>
            </a:r>
            <a:r>
              <a:rPr lang="en-US" altLang="ko-KR" sz="2400" b="1" dirty="0" smtClean="0"/>
              <a:t>_</a:t>
            </a:r>
            <a:r>
              <a:rPr lang="ko-KR" altLang="en-US" sz="2400" b="1" dirty="0" err="1" smtClean="0"/>
              <a:t>계열적합형</a:t>
            </a:r>
            <a:endParaRPr lang="ko-KR" altLang="en-US" sz="2400" b="1" dirty="0"/>
          </a:p>
        </p:txBody>
      </p:sp>
      <p:sp>
        <p:nvSpPr>
          <p:cNvPr id="63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4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6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6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9" name="object 42"/>
          <p:cNvSpPr/>
          <p:nvPr/>
        </p:nvSpPr>
        <p:spPr>
          <a:xfrm>
            <a:off x="10888959" y="3905214"/>
            <a:ext cx="368123" cy="1278437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751209" y="3550926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2.5</a:t>
            </a:r>
            <a:endParaRPr lang="en-US" altLang="ko-KR" sz="1600" dirty="0"/>
          </a:p>
        </p:txBody>
      </p:sp>
      <p:sp>
        <p:nvSpPr>
          <p:cNvPr id="82" name="TextBox 81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83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학력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33" name="object 42"/>
          <p:cNvSpPr/>
          <p:nvPr/>
        </p:nvSpPr>
        <p:spPr>
          <a:xfrm>
            <a:off x="9836813" y="3899353"/>
            <a:ext cx="368123" cy="1129620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97560" y="5197040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9699063" y="3545064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2.5</a:t>
            </a:r>
            <a:endParaRPr lang="en-US" altLang="ko-KR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2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경희대 의예과 네오르네상스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688487"/>
              </p:ext>
            </p:extLst>
          </p:nvPr>
        </p:nvGraphicFramePr>
        <p:xfrm>
          <a:off x="712175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1.0~1.2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1.0~1.4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1.8~2.6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4.2~4.25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전공적합성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매우 중요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학력수준이 높은 고교 및 자사고 </a:t>
                      </a:r>
                      <a:r>
                        <a:rPr lang="ko-KR" altLang="en-US" sz="18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전교권</a:t>
                      </a:r>
                      <a:r>
                        <a:rPr lang="ko-KR" altLang="en-US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학생 지원 추천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0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1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51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2" name="object 42"/>
          <p:cNvSpPr/>
          <p:nvPr/>
        </p:nvSpPr>
        <p:spPr>
          <a:xfrm>
            <a:off x="9836812" y="3226777"/>
            <a:ext cx="368123" cy="195661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54" name="TextBox 53"/>
          <p:cNvSpPr txBox="1"/>
          <p:nvPr/>
        </p:nvSpPr>
        <p:spPr>
          <a:xfrm>
            <a:off x="9725438" y="2868053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3.3</a:t>
            </a:r>
            <a:endParaRPr lang="en-US" altLang="ko-KR" sz="1600" dirty="0"/>
          </a:p>
        </p:txBody>
      </p:sp>
      <p:sp>
        <p:nvSpPr>
          <p:cNvPr id="57" name="object 42"/>
          <p:cNvSpPr/>
          <p:nvPr/>
        </p:nvSpPr>
        <p:spPr>
          <a:xfrm>
            <a:off x="10891100" y="4016187"/>
            <a:ext cx="368123" cy="1178081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70934" y="3661438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2.4</a:t>
            </a:r>
            <a:endParaRPr lang="en-US" altLang="ko-KR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학력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0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한양대 의예과 </a:t>
            </a:r>
            <a:r>
              <a:rPr lang="ko-KR" altLang="en-US" sz="2400" b="1" dirty="0" err="1" smtClean="0"/>
              <a:t>학생부종합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671463"/>
              </p:ext>
            </p:extLst>
          </p:nvPr>
        </p:nvGraphicFramePr>
        <p:xfrm>
          <a:off x="712175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1.0~1.1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1.0~1.4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1.8~2.4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4.2~4.25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세부능력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특기사항을 중요하게 평가함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※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세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특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으로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학업역량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전공적합성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발전가능성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인성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확인 가능</a:t>
                      </a:r>
                      <a:endParaRPr lang="ko-KR" alt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60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1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2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3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64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65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66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67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68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69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0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71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2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3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4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5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78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79" name="object 42"/>
          <p:cNvSpPr/>
          <p:nvPr/>
        </p:nvSpPr>
        <p:spPr>
          <a:xfrm>
            <a:off x="9836812" y="4016189"/>
            <a:ext cx="368123" cy="1167206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81" name="TextBox 80"/>
          <p:cNvSpPr txBox="1"/>
          <p:nvPr/>
        </p:nvSpPr>
        <p:spPr>
          <a:xfrm>
            <a:off x="9725438" y="3659358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2.4</a:t>
            </a:r>
            <a:endParaRPr lang="en-US" altLang="ko-KR" sz="1600" dirty="0"/>
          </a:p>
        </p:txBody>
      </p:sp>
      <p:sp>
        <p:nvSpPr>
          <p:cNvPr id="84" name="object 42"/>
          <p:cNvSpPr/>
          <p:nvPr/>
        </p:nvSpPr>
        <p:spPr>
          <a:xfrm>
            <a:off x="10891100" y="4756977"/>
            <a:ext cx="368123" cy="437291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770934" y="4408786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1.5</a:t>
            </a:r>
            <a:endParaRPr lang="en-US" altLang="ko-KR" sz="1600" dirty="0"/>
          </a:p>
        </p:txBody>
      </p:sp>
      <p:sp>
        <p:nvSpPr>
          <p:cNvPr id="86" name="TextBox 85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err="1" smtClean="0">
                <a:latin typeface="맑은 고딕" panose="020B0503020000020004" pitchFamily="50" charset="-127"/>
              </a:rPr>
              <a:t>세특중심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7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중앙대 의예과 다빈치형인재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129263"/>
              </p:ext>
            </p:extLst>
          </p:nvPr>
        </p:nvGraphicFramePr>
        <p:xfrm>
          <a:off x="712174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1.2~1.3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1.2~1.3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1.7~2.5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4.17~4.2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일반고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교과 및 </a:t>
                      </a:r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비교과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활동 우수자 지원 고려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0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1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1.3</a:t>
            </a:r>
            <a:endParaRPr lang="en-US" altLang="ko-KR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51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2" name="object 42"/>
          <p:cNvSpPr/>
          <p:nvPr/>
        </p:nvSpPr>
        <p:spPr>
          <a:xfrm>
            <a:off x="9836812" y="4178788"/>
            <a:ext cx="368123" cy="850183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54" name="TextBox 53"/>
          <p:cNvSpPr txBox="1"/>
          <p:nvPr/>
        </p:nvSpPr>
        <p:spPr>
          <a:xfrm>
            <a:off x="9725438" y="3817615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2.2</a:t>
            </a:r>
            <a:endParaRPr lang="en-US" altLang="ko-KR" sz="1600" dirty="0"/>
          </a:p>
        </p:txBody>
      </p:sp>
      <p:sp>
        <p:nvSpPr>
          <p:cNvPr id="57" name="object 42"/>
          <p:cNvSpPr/>
          <p:nvPr/>
        </p:nvSpPr>
        <p:spPr>
          <a:xfrm>
            <a:off x="10882308" y="4667869"/>
            <a:ext cx="368123" cy="236256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70934" y="4312069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1.6</a:t>
            </a:r>
            <a:endParaRPr lang="en-US" altLang="ko-KR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교과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8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중앙대 의예과 </a:t>
            </a:r>
            <a:r>
              <a:rPr lang="ko-KR" altLang="en-US" sz="2400" b="1" dirty="0" err="1" smtClean="0"/>
              <a:t>탐구형인재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838709"/>
              </p:ext>
            </p:extLst>
          </p:nvPr>
        </p:nvGraphicFramePr>
        <p:xfrm>
          <a:off x="712174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1.2~1.5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1.8~2.7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4.17~4.2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일반고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합격가능성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낮음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</a:t>
                      </a:r>
                      <a:r>
                        <a:rPr lang="en-US" altLang="ko-KR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자사고 및 특목고 지원 고려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2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3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1.4</a:t>
            </a:r>
            <a:endParaRPr lang="en-US" altLang="ko-KR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51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2" name="object 42"/>
          <p:cNvSpPr/>
          <p:nvPr/>
        </p:nvSpPr>
        <p:spPr>
          <a:xfrm>
            <a:off x="9836812" y="3903578"/>
            <a:ext cx="368123" cy="548512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1.8</a:t>
            </a:r>
            <a:endParaRPr lang="en-US" altLang="ko-KR" sz="1600" dirty="0"/>
          </a:p>
        </p:txBody>
      </p:sp>
      <p:sp>
        <p:nvSpPr>
          <p:cNvPr id="54" name="TextBox 53"/>
          <p:cNvSpPr txBox="1"/>
          <p:nvPr/>
        </p:nvSpPr>
        <p:spPr>
          <a:xfrm>
            <a:off x="9725438" y="3545050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2.5</a:t>
            </a:r>
            <a:endParaRPr lang="en-US" altLang="ko-KR" sz="1600" dirty="0"/>
          </a:p>
        </p:txBody>
      </p:sp>
      <p:sp>
        <p:nvSpPr>
          <p:cNvPr id="57" name="object 42"/>
          <p:cNvSpPr/>
          <p:nvPr/>
        </p:nvSpPr>
        <p:spPr>
          <a:xfrm>
            <a:off x="10882308" y="4428358"/>
            <a:ext cx="368123" cy="431807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70934" y="4074677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1.9</a:t>
            </a:r>
            <a:endParaRPr lang="en-US" altLang="ko-KR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학력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9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이화여대 의예과 미래인재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665717"/>
              </p:ext>
            </p:extLst>
          </p:nvPr>
        </p:nvGraphicFramePr>
        <p:xfrm>
          <a:off x="712173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ko-KR" sz="32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3200" b="1" i="0" u="none" strike="noStrike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1.0~1.15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1.0~1.4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2.5~3.0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4.00~4.1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 </a:t>
                      </a:r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일반고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학생 비율 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3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4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51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2" name="object 42"/>
          <p:cNvSpPr/>
          <p:nvPr/>
        </p:nvSpPr>
        <p:spPr>
          <a:xfrm>
            <a:off x="9836812" y="3226777"/>
            <a:ext cx="368123" cy="195661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54" name="TextBox 53"/>
          <p:cNvSpPr txBox="1"/>
          <p:nvPr/>
        </p:nvSpPr>
        <p:spPr>
          <a:xfrm>
            <a:off x="9725438" y="2868053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3.3</a:t>
            </a:r>
            <a:endParaRPr lang="en-US" altLang="ko-KR" sz="1600" dirty="0"/>
          </a:p>
        </p:txBody>
      </p:sp>
      <p:sp>
        <p:nvSpPr>
          <p:cNvPr id="57" name="object 42"/>
          <p:cNvSpPr/>
          <p:nvPr/>
        </p:nvSpPr>
        <p:spPr>
          <a:xfrm>
            <a:off x="10891100" y="4632633"/>
            <a:ext cx="368123" cy="561635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70934" y="4276901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1.6</a:t>
            </a:r>
            <a:endParaRPr lang="en-US" altLang="ko-KR" sz="1600" dirty="0"/>
          </a:p>
        </p:txBody>
      </p:sp>
      <p:sp>
        <p:nvSpPr>
          <p:cNvPr id="60" name="TextBox 59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교과</a:t>
            </a:r>
            <a:r>
              <a:rPr lang="en-US" altLang="ko-KR" b="1" dirty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7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아주대 의예과 아주</a:t>
            </a:r>
            <a:r>
              <a:rPr lang="en-US" altLang="ko-KR" sz="2400" b="1" dirty="0" smtClean="0"/>
              <a:t>ACE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250953"/>
              </p:ext>
            </p:extLst>
          </p:nvPr>
        </p:nvGraphicFramePr>
        <p:xfrm>
          <a:off x="712175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 ~1.2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1.2~1.4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2.0~2.8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4.0~4.1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의학관련 활동 및 생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II 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선택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중요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※ </a:t>
                      </a:r>
                      <a:r>
                        <a:rPr lang="ko-KR" altLang="en-US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최저학력기준 </a:t>
                      </a:r>
                      <a:r>
                        <a:rPr lang="en-US" altLang="ko-KR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</a:t>
                      </a:r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</a:t>
                      </a:r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</a:t>
                      </a:r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(2) 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 </a:t>
                      </a:r>
                      <a:r>
                        <a:rPr lang="en-US" altLang="ko-KR" sz="1400" b="1" u="sng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400" b="1" u="sng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</a:t>
                      </a:r>
                      <a:r>
                        <a:rPr lang="ko-KR" altLang="en-US" sz="1400" b="1" u="sng" kern="1200" dirty="0" err="1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등급합</a:t>
                      </a:r>
                      <a:r>
                        <a:rPr lang="ko-KR" altLang="en-US" sz="1400" b="1" u="sng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1" u="sng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en-US" altLang="ko-KR" sz="1400" b="1" u="none" kern="1200" baseline="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1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완화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en-US" altLang="ko-KR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1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4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51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2" name="object 42"/>
          <p:cNvSpPr/>
          <p:nvPr/>
        </p:nvSpPr>
        <p:spPr>
          <a:xfrm>
            <a:off x="9836812" y="4070306"/>
            <a:ext cx="368123" cy="111308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54" name="TextBox 53"/>
          <p:cNvSpPr txBox="1"/>
          <p:nvPr/>
        </p:nvSpPr>
        <p:spPr>
          <a:xfrm>
            <a:off x="9725438" y="3720899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2.3</a:t>
            </a:r>
            <a:endParaRPr lang="en-US" altLang="ko-KR" sz="1600" dirty="0"/>
          </a:p>
        </p:txBody>
      </p:sp>
      <p:sp>
        <p:nvSpPr>
          <p:cNvPr id="57" name="object 42"/>
          <p:cNvSpPr/>
          <p:nvPr/>
        </p:nvSpPr>
        <p:spPr>
          <a:xfrm>
            <a:off x="10891100" y="2738153"/>
            <a:ext cx="368123" cy="2456116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70934" y="2386552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3.9</a:t>
            </a:r>
            <a:endParaRPr lang="en-US" altLang="ko-KR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학력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43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인하대 의예과 인하미래인재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666488"/>
              </p:ext>
            </p:extLst>
          </p:nvPr>
        </p:nvGraphicFramePr>
        <p:xfrm>
          <a:off x="712175" y="2115671"/>
          <a:ext cx="795717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435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ko-KR" altLang="en-US" sz="3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 ~1.2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1.2~1.4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2.0~2.8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4.0~4.1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전국자사고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3.0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 지원 고려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1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4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1.1</a:t>
            </a:r>
            <a:endParaRPr lang="en-US" altLang="ko-KR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51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2" name="object 42"/>
          <p:cNvSpPr/>
          <p:nvPr/>
        </p:nvSpPr>
        <p:spPr>
          <a:xfrm>
            <a:off x="9836812" y="4280216"/>
            <a:ext cx="368123" cy="903177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54" name="TextBox 53"/>
          <p:cNvSpPr txBox="1"/>
          <p:nvPr/>
        </p:nvSpPr>
        <p:spPr>
          <a:xfrm>
            <a:off x="9725438" y="3931913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2.1</a:t>
            </a:r>
            <a:endParaRPr lang="en-US" altLang="ko-KR" sz="1600" dirty="0"/>
          </a:p>
        </p:txBody>
      </p:sp>
      <p:sp>
        <p:nvSpPr>
          <p:cNvPr id="57" name="object 42"/>
          <p:cNvSpPr/>
          <p:nvPr/>
        </p:nvSpPr>
        <p:spPr>
          <a:xfrm>
            <a:off x="10882308" y="4193045"/>
            <a:ext cx="368123" cy="923475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70934" y="3846072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2.2</a:t>
            </a:r>
            <a:endParaRPr lang="en-US" altLang="ko-KR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학력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및 예측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2174" y="1380386"/>
            <a:ext cx="764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가천대</a:t>
            </a:r>
            <a:r>
              <a:rPr lang="ko-KR" altLang="en-US" sz="2400" b="1" dirty="0" smtClean="0"/>
              <a:t> 의예과 </a:t>
            </a:r>
            <a:r>
              <a:rPr lang="ko-KR" altLang="en-US" sz="2400" b="1" dirty="0" err="1" smtClean="0"/>
              <a:t>가천의예</a:t>
            </a:r>
            <a:endParaRPr lang="ko-KR" altLang="en-US" sz="2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09993"/>
              </p:ext>
            </p:extLst>
          </p:nvPr>
        </p:nvGraphicFramePr>
        <p:xfrm>
          <a:off x="712175" y="2115671"/>
          <a:ext cx="7965835" cy="3345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3167">
                  <a:extLst>
                    <a:ext uri="{9D8B030D-6E8A-4147-A177-3AD203B41FA5}">
                      <a16:colId xmlns:a16="http://schemas.microsoft.com/office/drawing/2014/main" val="271519503"/>
                    </a:ext>
                  </a:extLst>
                </a:gridCol>
                <a:gridCol w="1593167">
                  <a:extLst>
                    <a:ext uri="{9D8B030D-6E8A-4147-A177-3AD203B41FA5}">
                      <a16:colId xmlns:a16="http://schemas.microsoft.com/office/drawing/2014/main" val="3492712345"/>
                    </a:ext>
                  </a:extLst>
                </a:gridCol>
                <a:gridCol w="1593167">
                  <a:extLst>
                    <a:ext uri="{9D8B030D-6E8A-4147-A177-3AD203B41FA5}">
                      <a16:colId xmlns:a16="http://schemas.microsoft.com/office/drawing/2014/main" val="1635648147"/>
                    </a:ext>
                  </a:extLst>
                </a:gridCol>
                <a:gridCol w="1593167">
                  <a:extLst>
                    <a:ext uri="{9D8B030D-6E8A-4147-A177-3AD203B41FA5}">
                      <a16:colId xmlns:a16="http://schemas.microsoft.com/office/drawing/2014/main" val="546617522"/>
                    </a:ext>
                  </a:extLst>
                </a:gridCol>
                <a:gridCol w="1593167">
                  <a:extLst>
                    <a:ext uri="{9D8B030D-6E8A-4147-A177-3AD203B41FA5}">
                      <a16:colId xmlns:a16="http://schemas.microsoft.com/office/drawing/2014/main" val="143745794"/>
                    </a:ext>
                  </a:extLst>
                </a:gridCol>
              </a:tblGrid>
              <a:tr h="96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학력수준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매우높음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영재고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31896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유불리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예측</a:t>
                      </a:r>
                      <a:endParaRPr lang="en-US" altLang="ko-KR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endParaRPr lang="ko-KR" altLang="en-US" sz="3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3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3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810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지원 가능권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1.0~1.3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1.3~1.6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2.0~3.0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3.9~4.0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009895"/>
                  </a:ext>
                </a:extLst>
              </a:tr>
              <a:tr h="7928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 포인트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생명과학 및 의학관련 활동 중요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7731"/>
                  </a:ext>
                </a:extLst>
              </a:tr>
            </a:tbl>
          </a:graphicData>
        </a:graphic>
      </p:graphicFrame>
      <p:sp>
        <p:nvSpPr>
          <p:cNvPr id="31" name="object 7"/>
          <p:cNvSpPr/>
          <p:nvPr/>
        </p:nvSpPr>
        <p:spPr>
          <a:xfrm>
            <a:off x="9373269" y="3905214"/>
            <a:ext cx="2394972" cy="5954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4" name="object 8"/>
          <p:cNvSpPr/>
          <p:nvPr/>
        </p:nvSpPr>
        <p:spPr>
          <a:xfrm flipV="1">
            <a:off x="9373269" y="4293453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5" name="object 9"/>
          <p:cNvSpPr/>
          <p:nvPr/>
        </p:nvSpPr>
        <p:spPr>
          <a:xfrm>
            <a:off x="9373269" y="4756977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6" name="object 10"/>
          <p:cNvSpPr/>
          <p:nvPr/>
        </p:nvSpPr>
        <p:spPr>
          <a:xfrm flipV="1">
            <a:off x="9373269" y="5118157"/>
            <a:ext cx="2394972" cy="66532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8856917" y="248429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object 15"/>
          <p:cNvSpPr txBox="1"/>
          <p:nvPr/>
        </p:nvSpPr>
        <p:spPr>
          <a:xfrm>
            <a:off x="8856917" y="289652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9" name="object 16"/>
          <p:cNvSpPr txBox="1"/>
          <p:nvPr/>
        </p:nvSpPr>
        <p:spPr>
          <a:xfrm>
            <a:off x="8856917" y="333836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0" name="object 17"/>
          <p:cNvSpPr txBox="1"/>
          <p:nvPr/>
        </p:nvSpPr>
        <p:spPr>
          <a:xfrm>
            <a:off x="8856917" y="375779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8856917" y="419304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19"/>
          <p:cNvSpPr txBox="1"/>
          <p:nvPr/>
        </p:nvSpPr>
        <p:spPr>
          <a:xfrm>
            <a:off x="8856917" y="460660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3" name="object 20"/>
          <p:cNvSpPr txBox="1"/>
          <p:nvPr/>
        </p:nvSpPr>
        <p:spPr>
          <a:xfrm>
            <a:off x="8856917" y="502897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9373269" y="2641001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5" name="object 5"/>
          <p:cNvSpPr/>
          <p:nvPr/>
        </p:nvSpPr>
        <p:spPr>
          <a:xfrm flipV="1">
            <a:off x="9373269" y="3013086"/>
            <a:ext cx="2394972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9373269" y="3516899"/>
            <a:ext cx="2394972" cy="143914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7" name="object 10"/>
          <p:cNvSpPr/>
          <p:nvPr/>
        </p:nvSpPr>
        <p:spPr>
          <a:xfrm rot="5400000" flipV="1">
            <a:off x="10412029" y="3741257"/>
            <a:ext cx="2779577" cy="82843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8" name="object 24"/>
          <p:cNvSpPr/>
          <p:nvPr/>
        </p:nvSpPr>
        <p:spPr>
          <a:xfrm>
            <a:off x="10829296" y="2361407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849706" y="5202902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1.1</a:t>
            </a:r>
            <a:endParaRPr lang="en-US" altLang="ko-KR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9795774" y="1581700"/>
            <a:ext cx="151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/>
              <a:t>입시결과</a:t>
            </a:r>
            <a:endParaRPr lang="ko-KR" altLang="en-US" b="1" dirty="0"/>
          </a:p>
        </p:txBody>
      </p:sp>
      <p:sp>
        <p:nvSpPr>
          <p:cNvPr id="51" name="object 24"/>
          <p:cNvSpPr/>
          <p:nvPr/>
        </p:nvSpPr>
        <p:spPr>
          <a:xfrm>
            <a:off x="9785941" y="2364338"/>
            <a:ext cx="469794" cy="2821988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2" name="object 42"/>
          <p:cNvSpPr/>
          <p:nvPr/>
        </p:nvSpPr>
        <p:spPr>
          <a:xfrm>
            <a:off x="9836812" y="3780019"/>
            <a:ext cx="368123" cy="1336502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806351" y="5205833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1.1</a:t>
            </a:r>
            <a:endParaRPr lang="en-US" altLang="ko-KR" sz="1600" dirty="0"/>
          </a:p>
        </p:txBody>
      </p:sp>
      <p:sp>
        <p:nvSpPr>
          <p:cNvPr id="54" name="TextBox 53"/>
          <p:cNvSpPr txBox="1"/>
          <p:nvPr/>
        </p:nvSpPr>
        <p:spPr>
          <a:xfrm>
            <a:off x="9725438" y="3430750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2.6</a:t>
            </a:r>
            <a:endParaRPr lang="en-US" altLang="ko-KR" sz="1600" dirty="0"/>
          </a:p>
        </p:txBody>
      </p:sp>
      <p:sp>
        <p:nvSpPr>
          <p:cNvPr id="57" name="object 42"/>
          <p:cNvSpPr/>
          <p:nvPr/>
        </p:nvSpPr>
        <p:spPr>
          <a:xfrm>
            <a:off x="10882308" y="4193045"/>
            <a:ext cx="368123" cy="923475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 b="1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70934" y="3846072"/>
            <a:ext cx="541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2.3</a:t>
            </a:r>
            <a:endParaRPr lang="en-US" altLang="ko-KR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9373269" y="5595819"/>
            <a:ext cx="239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학력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활동중심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9592404" y="1987059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</a:t>
            </a:r>
            <a:endParaRPr lang="ko-KR" alt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0641617" y="1981201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2020</a:t>
            </a:r>
            <a:endParaRPr lang="ko-KR" altLang="en-US" b="1" dirty="0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9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및 예측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예측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지방국립대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object 3"/>
          <p:cNvSpPr/>
          <p:nvPr/>
        </p:nvSpPr>
        <p:spPr>
          <a:xfrm flipV="1">
            <a:off x="1498467" y="1454416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6" name="object 4"/>
          <p:cNvSpPr/>
          <p:nvPr/>
        </p:nvSpPr>
        <p:spPr>
          <a:xfrm flipV="1">
            <a:off x="1498467" y="188837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7" name="object 5"/>
          <p:cNvSpPr/>
          <p:nvPr/>
        </p:nvSpPr>
        <p:spPr>
          <a:xfrm flipV="1">
            <a:off x="1498467" y="230618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8" name="object 6"/>
          <p:cNvSpPr/>
          <p:nvPr/>
        </p:nvSpPr>
        <p:spPr>
          <a:xfrm>
            <a:off x="1498467" y="280999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9" name="object 7"/>
          <p:cNvSpPr/>
          <p:nvPr/>
        </p:nvSpPr>
        <p:spPr>
          <a:xfrm flipV="1">
            <a:off x="1498467" y="316094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0" name="object 8"/>
          <p:cNvSpPr/>
          <p:nvPr/>
        </p:nvSpPr>
        <p:spPr>
          <a:xfrm flipV="1">
            <a:off x="1498467" y="359490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1" name="object 9"/>
          <p:cNvSpPr/>
          <p:nvPr/>
        </p:nvSpPr>
        <p:spPr>
          <a:xfrm flipV="1">
            <a:off x="1498467" y="4012704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2" name="object 10"/>
          <p:cNvSpPr/>
          <p:nvPr/>
        </p:nvSpPr>
        <p:spPr>
          <a:xfrm flipV="1">
            <a:off x="1498467" y="444041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3" name="object 13"/>
          <p:cNvSpPr txBox="1"/>
          <p:nvPr/>
        </p:nvSpPr>
        <p:spPr>
          <a:xfrm>
            <a:off x="982116" y="134254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14"/>
          <p:cNvSpPr txBox="1"/>
          <p:nvPr/>
        </p:nvSpPr>
        <p:spPr>
          <a:xfrm>
            <a:off x="982116" y="178189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5" name="object 15"/>
          <p:cNvSpPr txBox="1"/>
          <p:nvPr/>
        </p:nvSpPr>
        <p:spPr>
          <a:xfrm>
            <a:off x="982116" y="219412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6" name="object 16"/>
          <p:cNvSpPr txBox="1"/>
          <p:nvPr/>
        </p:nvSpPr>
        <p:spPr>
          <a:xfrm>
            <a:off x="982116" y="263595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7" name="object 17"/>
          <p:cNvSpPr txBox="1"/>
          <p:nvPr/>
        </p:nvSpPr>
        <p:spPr>
          <a:xfrm>
            <a:off x="982116" y="305538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8" name="object 18"/>
          <p:cNvSpPr txBox="1"/>
          <p:nvPr/>
        </p:nvSpPr>
        <p:spPr>
          <a:xfrm>
            <a:off x="982116" y="349063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9" name="object 19"/>
          <p:cNvSpPr txBox="1"/>
          <p:nvPr/>
        </p:nvSpPr>
        <p:spPr>
          <a:xfrm>
            <a:off x="982116" y="390420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50" name="object 20"/>
          <p:cNvSpPr txBox="1"/>
          <p:nvPr/>
        </p:nvSpPr>
        <p:spPr>
          <a:xfrm>
            <a:off x="982116" y="4326566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89" name="object 24"/>
          <p:cNvSpPr/>
          <p:nvPr/>
        </p:nvSpPr>
        <p:spPr>
          <a:xfrm>
            <a:off x="5595839" y="1560537"/>
            <a:ext cx="469794" cy="2919212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37564" y="4777881"/>
            <a:ext cx="9780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경북대</a:t>
            </a:r>
            <a:endParaRPr lang="ko-KR" altLang="en-US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/>
              <a:t>일반</a:t>
            </a:r>
            <a:endParaRPr lang="en-US" altLang="ko-KR" sz="1600" dirty="0"/>
          </a:p>
          <a:p>
            <a:pPr lvl="0" algn="ctr">
              <a:defRPr/>
            </a:pPr>
            <a:r>
              <a:rPr lang="en-US" altLang="ko-KR" sz="1600" dirty="0"/>
              <a:t>(</a:t>
            </a:r>
            <a:r>
              <a:rPr lang="ko-KR" altLang="en-US" sz="1600" dirty="0"/>
              <a:t>종합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/>
              <a:t>o</a:t>
            </a:r>
          </a:p>
        </p:txBody>
      </p:sp>
      <p:sp>
        <p:nvSpPr>
          <p:cNvPr id="91" name="object 42"/>
          <p:cNvSpPr/>
          <p:nvPr/>
        </p:nvSpPr>
        <p:spPr>
          <a:xfrm>
            <a:off x="5645616" y="2998911"/>
            <a:ext cx="368123" cy="1056654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475277" y="4490665"/>
            <a:ext cx="6986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1.5</a:t>
            </a:r>
            <a:endParaRPr lang="en-US" altLang="ko-KR" sz="1600" dirty="0"/>
          </a:p>
        </p:txBody>
      </p:sp>
      <p:sp>
        <p:nvSpPr>
          <p:cNvPr id="93" name="TextBox 92"/>
          <p:cNvSpPr txBox="1"/>
          <p:nvPr/>
        </p:nvSpPr>
        <p:spPr>
          <a:xfrm>
            <a:off x="5456027" y="2560711"/>
            <a:ext cx="6986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2.9</a:t>
            </a:r>
            <a:endParaRPr lang="en-US" altLang="ko-KR" sz="1600" dirty="0"/>
          </a:p>
        </p:txBody>
      </p:sp>
      <p:sp>
        <p:nvSpPr>
          <p:cNvPr id="94" name="object 24"/>
          <p:cNvSpPr/>
          <p:nvPr/>
        </p:nvSpPr>
        <p:spPr>
          <a:xfrm>
            <a:off x="1949139" y="1566922"/>
            <a:ext cx="469794" cy="2919212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675383" y="4790134"/>
            <a:ext cx="9780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경상대</a:t>
            </a:r>
            <a:endParaRPr lang="en-US" altLang="ko-KR" sz="1600" dirty="0"/>
          </a:p>
          <a:p>
            <a:pPr lvl="0" algn="ctr">
              <a:defRPr/>
            </a:pP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일반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en-US" altLang="ko-KR" sz="1600" dirty="0" smtClean="0"/>
              <a:t>(</a:t>
            </a:r>
            <a:r>
              <a:rPr lang="ko-KR" altLang="en-US" sz="1600" dirty="0" smtClean="0"/>
              <a:t>종합</a:t>
            </a:r>
            <a:r>
              <a:rPr lang="en-US" altLang="ko-KR" sz="1600" dirty="0" smtClean="0"/>
              <a:t>)</a:t>
            </a:r>
            <a:endParaRPr lang="ko-KR" altLang="en-US" sz="1600" dirty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 최저</a:t>
            </a:r>
            <a:r>
              <a:rPr lang="en-US" altLang="ko-KR" sz="1600" dirty="0" smtClean="0"/>
              <a:t>x</a:t>
            </a:r>
            <a:endParaRPr lang="en-US" altLang="ko-KR" sz="1600" dirty="0"/>
          </a:p>
        </p:txBody>
      </p:sp>
      <p:sp>
        <p:nvSpPr>
          <p:cNvPr id="96" name="object 42"/>
          <p:cNvSpPr/>
          <p:nvPr/>
        </p:nvSpPr>
        <p:spPr>
          <a:xfrm>
            <a:off x="2000266" y="4355773"/>
            <a:ext cx="368123" cy="127896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99" name="object 24"/>
          <p:cNvSpPr/>
          <p:nvPr/>
        </p:nvSpPr>
        <p:spPr>
          <a:xfrm>
            <a:off x="6729159" y="1553599"/>
            <a:ext cx="469794" cy="2927782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459532" y="4765845"/>
            <a:ext cx="10442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충남대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en-US" altLang="ko-KR" sz="1600" dirty="0" smtClean="0"/>
              <a:t>PRISM</a:t>
            </a:r>
          </a:p>
          <a:p>
            <a:pPr lvl="0" algn="ctr">
              <a:defRPr/>
            </a:pPr>
            <a:r>
              <a:rPr lang="ko-KR" altLang="en-US" sz="1600" dirty="0" smtClean="0"/>
              <a:t>인재</a:t>
            </a:r>
            <a:endParaRPr lang="en-US" altLang="ko-KR" sz="1600" dirty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 최저</a:t>
            </a:r>
            <a:r>
              <a:rPr lang="en-US" altLang="ko-KR" sz="1600" dirty="0" smtClean="0"/>
              <a:t>o</a:t>
            </a:r>
            <a:endParaRPr lang="en-US" altLang="ko-KR" sz="1600" dirty="0"/>
          </a:p>
        </p:txBody>
      </p:sp>
      <p:sp>
        <p:nvSpPr>
          <p:cNvPr id="101" name="object 42"/>
          <p:cNvSpPr/>
          <p:nvPr/>
        </p:nvSpPr>
        <p:spPr>
          <a:xfrm>
            <a:off x="6787652" y="3385914"/>
            <a:ext cx="368123" cy="98328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758857" y="4481414"/>
            <a:ext cx="45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 smtClean="0"/>
              <a:t>1.1</a:t>
            </a:r>
            <a:endParaRPr lang="en-US" altLang="ko-KR" sz="1600" dirty="0"/>
          </a:p>
        </p:txBody>
      </p:sp>
      <p:sp>
        <p:nvSpPr>
          <p:cNvPr id="103" name="TextBox 102"/>
          <p:cNvSpPr txBox="1"/>
          <p:nvPr/>
        </p:nvSpPr>
        <p:spPr>
          <a:xfrm>
            <a:off x="6611816" y="2954915"/>
            <a:ext cx="6607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2.3</a:t>
            </a:r>
            <a:endParaRPr lang="en-US" altLang="ko-KR" sz="1600" dirty="0"/>
          </a:p>
        </p:txBody>
      </p:sp>
      <p:sp>
        <p:nvSpPr>
          <p:cNvPr id="106" name="object 24"/>
          <p:cNvSpPr/>
          <p:nvPr/>
        </p:nvSpPr>
        <p:spPr>
          <a:xfrm>
            <a:off x="3079889" y="1560537"/>
            <a:ext cx="469794" cy="2919212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7" name="object 24"/>
          <p:cNvSpPr/>
          <p:nvPr/>
        </p:nvSpPr>
        <p:spPr>
          <a:xfrm>
            <a:off x="4198349" y="1562661"/>
            <a:ext cx="469794" cy="2919212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829152" y="4795498"/>
            <a:ext cx="9780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 </a:t>
            </a:r>
            <a:r>
              <a:rPr lang="ko-KR" altLang="en-US" sz="1600" dirty="0" smtClean="0"/>
              <a:t>전북대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큰사람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en-US" altLang="ko-KR" sz="1600" dirty="0"/>
              <a:t> </a:t>
            </a:r>
            <a:r>
              <a:rPr lang="ko-KR" altLang="en-US" sz="1600" dirty="0"/>
              <a:t>  </a:t>
            </a:r>
            <a:r>
              <a:rPr lang="ko-KR" altLang="en-US" sz="1600" dirty="0" smtClean="0"/>
              <a:t>최저</a:t>
            </a:r>
            <a:r>
              <a:rPr lang="en-US" altLang="ko-KR" sz="1600" dirty="0"/>
              <a:t>o</a:t>
            </a:r>
          </a:p>
        </p:txBody>
      </p:sp>
      <p:sp>
        <p:nvSpPr>
          <p:cNvPr id="109" name="object 42"/>
          <p:cNvSpPr/>
          <p:nvPr/>
        </p:nvSpPr>
        <p:spPr>
          <a:xfrm>
            <a:off x="3134235" y="4349121"/>
            <a:ext cx="368123" cy="132751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3930449" y="4786673"/>
            <a:ext cx="9780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충북대</a:t>
            </a:r>
            <a:endParaRPr lang="ko-KR" altLang="en-US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종합</a:t>
            </a:r>
            <a:r>
              <a:rPr lang="en-US" altLang="ko-KR" sz="1600" dirty="0" smtClean="0"/>
              <a:t>1</a:t>
            </a: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/>
              <a:t>    </a:t>
            </a:r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 smtClean="0"/>
              <a:t>x</a:t>
            </a:r>
            <a:endParaRPr lang="en-US" altLang="ko-KR" sz="1600" dirty="0"/>
          </a:p>
        </p:txBody>
      </p:sp>
      <p:sp>
        <p:nvSpPr>
          <p:cNvPr id="113" name="object 42"/>
          <p:cNvSpPr/>
          <p:nvPr/>
        </p:nvSpPr>
        <p:spPr>
          <a:xfrm>
            <a:off x="4248126" y="4348526"/>
            <a:ext cx="368123" cy="124554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880477" y="1239303"/>
            <a:ext cx="4299953" cy="36009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&lt;2022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학년도 예측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경상대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전북대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충북대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교과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활동중심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경상대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최저학력기준 신설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↓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충북대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모집인원 대폭 감소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↑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경북대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충남대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학력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활동중심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경북대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모집인원 감소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↑</a:t>
            </a:r>
            <a:r>
              <a:rPr lang="en-US" altLang="ko-KR" sz="1600" b="1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322747" y="1147412"/>
            <a:ext cx="2133436" cy="520895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1829569" y="4502082"/>
            <a:ext cx="684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807153" y="3998517"/>
            <a:ext cx="684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60" name="TextBox 59"/>
          <p:cNvSpPr txBox="1"/>
          <p:nvPr/>
        </p:nvSpPr>
        <p:spPr>
          <a:xfrm>
            <a:off x="2975499" y="4496218"/>
            <a:ext cx="684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935499" y="3992650"/>
            <a:ext cx="684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63" name="TextBox 62"/>
          <p:cNvSpPr txBox="1"/>
          <p:nvPr/>
        </p:nvSpPr>
        <p:spPr>
          <a:xfrm>
            <a:off x="4077468" y="4481564"/>
            <a:ext cx="684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/>
              <a:t>1.0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037468" y="3995580"/>
            <a:ext cx="684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1689451" y="1147412"/>
            <a:ext cx="3233072" cy="52045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3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및 예측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예측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지방사립대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object 3"/>
          <p:cNvSpPr/>
          <p:nvPr/>
        </p:nvSpPr>
        <p:spPr>
          <a:xfrm flipV="1">
            <a:off x="1498467" y="1454416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6" name="object 4"/>
          <p:cNvSpPr/>
          <p:nvPr/>
        </p:nvSpPr>
        <p:spPr>
          <a:xfrm flipV="1">
            <a:off x="1498467" y="188837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7" name="object 5"/>
          <p:cNvSpPr/>
          <p:nvPr/>
        </p:nvSpPr>
        <p:spPr>
          <a:xfrm flipV="1">
            <a:off x="1498467" y="230618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8" name="object 6"/>
          <p:cNvSpPr/>
          <p:nvPr/>
        </p:nvSpPr>
        <p:spPr>
          <a:xfrm>
            <a:off x="1498467" y="280999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9" name="object 7"/>
          <p:cNvSpPr/>
          <p:nvPr/>
        </p:nvSpPr>
        <p:spPr>
          <a:xfrm flipV="1">
            <a:off x="1498467" y="316094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0" name="object 8"/>
          <p:cNvSpPr/>
          <p:nvPr/>
        </p:nvSpPr>
        <p:spPr>
          <a:xfrm flipV="1">
            <a:off x="1498467" y="359490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1" name="object 9"/>
          <p:cNvSpPr/>
          <p:nvPr/>
        </p:nvSpPr>
        <p:spPr>
          <a:xfrm flipV="1">
            <a:off x="1498467" y="4012704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2" name="object 10"/>
          <p:cNvSpPr/>
          <p:nvPr/>
        </p:nvSpPr>
        <p:spPr>
          <a:xfrm flipV="1">
            <a:off x="1498467" y="444041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3" name="object 13"/>
          <p:cNvSpPr txBox="1"/>
          <p:nvPr/>
        </p:nvSpPr>
        <p:spPr>
          <a:xfrm>
            <a:off x="982116" y="134254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4" name="object 14"/>
          <p:cNvSpPr txBox="1"/>
          <p:nvPr/>
        </p:nvSpPr>
        <p:spPr>
          <a:xfrm>
            <a:off x="982116" y="178189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5" name="object 15"/>
          <p:cNvSpPr txBox="1"/>
          <p:nvPr/>
        </p:nvSpPr>
        <p:spPr>
          <a:xfrm>
            <a:off x="982116" y="219412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6" name="object 16"/>
          <p:cNvSpPr txBox="1"/>
          <p:nvPr/>
        </p:nvSpPr>
        <p:spPr>
          <a:xfrm>
            <a:off x="982116" y="263595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7" name="object 17"/>
          <p:cNvSpPr txBox="1"/>
          <p:nvPr/>
        </p:nvSpPr>
        <p:spPr>
          <a:xfrm>
            <a:off x="982116" y="305538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8" name="object 18"/>
          <p:cNvSpPr txBox="1"/>
          <p:nvPr/>
        </p:nvSpPr>
        <p:spPr>
          <a:xfrm>
            <a:off x="982116" y="349063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9" name="object 19"/>
          <p:cNvSpPr txBox="1"/>
          <p:nvPr/>
        </p:nvSpPr>
        <p:spPr>
          <a:xfrm>
            <a:off x="982116" y="390420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50" name="object 20"/>
          <p:cNvSpPr txBox="1"/>
          <p:nvPr/>
        </p:nvSpPr>
        <p:spPr>
          <a:xfrm>
            <a:off x="982116" y="4326566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54" name="object 24"/>
          <p:cNvSpPr/>
          <p:nvPr/>
        </p:nvSpPr>
        <p:spPr>
          <a:xfrm>
            <a:off x="5590905" y="1324482"/>
            <a:ext cx="469794" cy="3157367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252603" y="4797447"/>
            <a:ext cx="12663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연세대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미래</a:t>
            </a:r>
            <a:r>
              <a:rPr lang="en-US" altLang="ko-KR" sz="1600" dirty="0" smtClean="0"/>
              <a:t>)</a:t>
            </a:r>
            <a:endParaRPr lang="en-US" altLang="ko-KR" sz="1600" dirty="0"/>
          </a:p>
          <a:p>
            <a:pPr lvl="0" algn="ctr">
              <a:defRPr/>
            </a:pP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학교생활</a:t>
            </a: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우수</a:t>
            </a:r>
            <a:endParaRPr lang="ko-KR" altLang="en-US" sz="1600" dirty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 최저</a:t>
            </a:r>
            <a:r>
              <a:rPr lang="en-US" altLang="ko-KR" sz="1600" dirty="0"/>
              <a:t>o</a:t>
            </a:r>
          </a:p>
        </p:txBody>
      </p:sp>
      <p:sp>
        <p:nvSpPr>
          <p:cNvPr id="56" name="object 42"/>
          <p:cNvSpPr/>
          <p:nvPr/>
        </p:nvSpPr>
        <p:spPr>
          <a:xfrm>
            <a:off x="5640587" y="3131939"/>
            <a:ext cx="368123" cy="1268865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454859" y="4494054"/>
            <a:ext cx="7527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1.1</a:t>
            </a:r>
            <a:endParaRPr lang="en-US" altLang="ko-KR" sz="1600" dirty="0"/>
          </a:p>
        </p:txBody>
      </p:sp>
      <p:sp>
        <p:nvSpPr>
          <p:cNvPr id="58" name="TextBox 57"/>
          <p:cNvSpPr txBox="1"/>
          <p:nvPr/>
        </p:nvSpPr>
        <p:spPr>
          <a:xfrm>
            <a:off x="5410067" y="2773305"/>
            <a:ext cx="7527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2.6</a:t>
            </a:r>
            <a:endParaRPr lang="en-US" altLang="ko-KR" sz="1600" dirty="0"/>
          </a:p>
        </p:txBody>
      </p:sp>
      <p:sp>
        <p:nvSpPr>
          <p:cNvPr id="60" name="TextBox 59"/>
          <p:cNvSpPr txBox="1"/>
          <p:nvPr/>
        </p:nvSpPr>
        <p:spPr>
          <a:xfrm>
            <a:off x="6404282" y="4797447"/>
            <a:ext cx="10442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한림대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/>
              <a:t>학교생활</a:t>
            </a: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/>
              <a:t>우수</a:t>
            </a:r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 최저</a:t>
            </a:r>
            <a:r>
              <a:rPr lang="en-US" altLang="ko-KR" sz="1600" dirty="0" smtClean="0"/>
              <a:t>o</a:t>
            </a:r>
            <a:endParaRPr lang="en-US" altLang="ko-KR" sz="1600" dirty="0"/>
          </a:p>
        </p:txBody>
      </p:sp>
      <p:sp>
        <p:nvSpPr>
          <p:cNvPr id="62" name="TextBox 61"/>
          <p:cNvSpPr txBox="1"/>
          <p:nvPr/>
        </p:nvSpPr>
        <p:spPr>
          <a:xfrm>
            <a:off x="6567849" y="4506764"/>
            <a:ext cx="7527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109" name="object 24"/>
          <p:cNvSpPr/>
          <p:nvPr/>
        </p:nvSpPr>
        <p:spPr>
          <a:xfrm>
            <a:off x="1938173" y="1363481"/>
            <a:ext cx="469794" cy="3118401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697861" y="4786682"/>
            <a:ext cx="9780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err="1" smtClean="0"/>
              <a:t>가관대</a:t>
            </a:r>
            <a:endParaRPr lang="ko-KR" altLang="en-US" sz="1600" dirty="0"/>
          </a:p>
          <a:p>
            <a:pPr lvl="0" algn="ctr">
              <a:defRPr/>
            </a:pPr>
            <a:endParaRPr lang="en-US" altLang="ko-KR" sz="1600" dirty="0" smtClean="0"/>
          </a:p>
          <a:p>
            <a:pPr lvl="0" algn="ctr">
              <a:defRPr/>
            </a:pPr>
            <a:r>
              <a:rPr lang="en-US" altLang="ko-KR" sz="1600" dirty="0" smtClean="0"/>
              <a:t>CKU</a:t>
            </a: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종합</a:t>
            </a:r>
            <a:endParaRPr lang="ko-KR" altLang="en-US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/>
              <a:t>o</a:t>
            </a:r>
          </a:p>
        </p:txBody>
      </p:sp>
      <p:sp>
        <p:nvSpPr>
          <p:cNvPr id="111" name="object 42"/>
          <p:cNvSpPr/>
          <p:nvPr/>
        </p:nvSpPr>
        <p:spPr>
          <a:xfrm>
            <a:off x="1984527" y="4058423"/>
            <a:ext cx="368123" cy="19485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807092" y="4500058"/>
            <a:ext cx="708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1.3</a:t>
            </a:r>
            <a:endParaRPr lang="en-US" altLang="ko-KR" sz="1600" dirty="0"/>
          </a:p>
        </p:txBody>
      </p:sp>
      <p:sp>
        <p:nvSpPr>
          <p:cNvPr id="113" name="TextBox 112"/>
          <p:cNvSpPr txBox="1"/>
          <p:nvPr/>
        </p:nvSpPr>
        <p:spPr>
          <a:xfrm>
            <a:off x="1776518" y="3709820"/>
            <a:ext cx="708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1.5</a:t>
            </a:r>
            <a:endParaRPr lang="en-US" altLang="ko-KR" sz="1600" dirty="0"/>
          </a:p>
        </p:txBody>
      </p:sp>
      <p:sp>
        <p:nvSpPr>
          <p:cNvPr id="114" name="TextBox 113"/>
          <p:cNvSpPr txBox="1"/>
          <p:nvPr/>
        </p:nvSpPr>
        <p:spPr>
          <a:xfrm>
            <a:off x="2774740" y="4786682"/>
            <a:ext cx="10542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원광대</a:t>
            </a:r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학생부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종합</a:t>
            </a:r>
            <a:endParaRPr lang="ko-KR" altLang="en-US" sz="1600" dirty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en-US" altLang="ko-KR" sz="1600" dirty="0"/>
              <a:t> </a:t>
            </a:r>
            <a:r>
              <a:rPr lang="ko-KR" altLang="en-US" sz="1600" dirty="0"/>
              <a:t>  최저</a:t>
            </a:r>
            <a:r>
              <a:rPr lang="en-US" altLang="ko-KR" sz="1600" dirty="0"/>
              <a:t>o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898480" y="4481882"/>
            <a:ext cx="708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/>
              <a:t>1.0</a:t>
            </a:r>
          </a:p>
        </p:txBody>
      </p:sp>
      <p:sp>
        <p:nvSpPr>
          <p:cNvPr id="118" name="object 24"/>
          <p:cNvSpPr/>
          <p:nvPr/>
        </p:nvSpPr>
        <p:spPr>
          <a:xfrm>
            <a:off x="4445181" y="1354690"/>
            <a:ext cx="469794" cy="311923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174394" y="4795507"/>
            <a:ext cx="9780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단국대</a:t>
            </a:r>
            <a:endParaRPr lang="en-US" altLang="ko-KR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en-US" altLang="ko-KR" sz="1600" dirty="0"/>
              <a:t>DKU</a:t>
            </a:r>
          </a:p>
          <a:p>
            <a:pPr lvl="0" algn="ctr">
              <a:defRPr/>
            </a:pPr>
            <a:r>
              <a:rPr lang="ko-KR" altLang="en-US" sz="1600" dirty="0"/>
              <a:t>인재</a:t>
            </a:r>
            <a:endParaRPr lang="en-US" altLang="ko-KR" sz="1600" dirty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/>
              <a:t> 최저</a:t>
            </a:r>
            <a:r>
              <a:rPr lang="en-US" altLang="ko-KR" sz="1600" dirty="0"/>
              <a:t>o</a:t>
            </a:r>
          </a:p>
        </p:txBody>
      </p:sp>
      <p:sp>
        <p:nvSpPr>
          <p:cNvPr id="120" name="object 42"/>
          <p:cNvSpPr/>
          <p:nvPr/>
        </p:nvSpPr>
        <p:spPr>
          <a:xfrm>
            <a:off x="4489902" y="3640015"/>
            <a:ext cx="368123" cy="833909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319593" y="4481882"/>
            <a:ext cx="708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122" name="TextBox 121"/>
          <p:cNvSpPr txBox="1"/>
          <p:nvPr/>
        </p:nvSpPr>
        <p:spPr>
          <a:xfrm>
            <a:off x="4291551" y="3282093"/>
            <a:ext cx="708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2.0</a:t>
            </a:r>
            <a:endParaRPr lang="en-US" altLang="ko-KR" sz="1600" dirty="0"/>
          </a:p>
        </p:txBody>
      </p:sp>
      <p:sp>
        <p:nvSpPr>
          <p:cNvPr id="125" name="object 24"/>
          <p:cNvSpPr/>
          <p:nvPr/>
        </p:nvSpPr>
        <p:spPr>
          <a:xfrm>
            <a:off x="3070527" y="1354689"/>
            <a:ext cx="469794" cy="311814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26" name="object 42"/>
          <p:cNvSpPr/>
          <p:nvPr/>
        </p:nvSpPr>
        <p:spPr>
          <a:xfrm>
            <a:off x="3121221" y="4320690"/>
            <a:ext cx="368123" cy="152399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919566" y="3967718"/>
            <a:ext cx="708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130" name="object 24"/>
          <p:cNvSpPr/>
          <p:nvPr/>
        </p:nvSpPr>
        <p:spPr>
          <a:xfrm>
            <a:off x="6708759" y="1323293"/>
            <a:ext cx="469794" cy="3156876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31" name="object 42"/>
          <p:cNvSpPr/>
          <p:nvPr/>
        </p:nvSpPr>
        <p:spPr>
          <a:xfrm>
            <a:off x="6759227" y="2927418"/>
            <a:ext cx="368123" cy="1554207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6550061" y="2563277"/>
            <a:ext cx="7527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2.7</a:t>
            </a:r>
            <a:endParaRPr lang="en-US" altLang="ko-KR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1660064" y="1148037"/>
            <a:ext cx="2135754" cy="52045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4174394" y="1147413"/>
            <a:ext cx="3233072" cy="520454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63" name="그림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880476" y="1239303"/>
            <a:ext cx="4302731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&lt;2022</a:t>
            </a:r>
            <a:r>
              <a:rPr lang="ko-KR" altLang="en-US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학년도 예측</a:t>
            </a: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가톨릭관동대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원광대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교과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활동중심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작년 </a:t>
            </a:r>
            <a:r>
              <a:rPr lang="ko-KR" altLang="en-US" sz="16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입시결과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참고</a:t>
            </a: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단국대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연세대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미래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)/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한림대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학력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활동중심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단국대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 1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배수→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배수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↑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연세대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미래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  <a:r>
              <a:rPr lang="ko-KR" altLang="en-US" sz="16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면접비율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↑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↓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한림대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 1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배수→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배수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↑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370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및 예측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치의예과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예측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object 3"/>
          <p:cNvSpPr/>
          <p:nvPr/>
        </p:nvSpPr>
        <p:spPr>
          <a:xfrm flipV="1">
            <a:off x="1498467" y="1454416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2" name="object 4"/>
          <p:cNvSpPr/>
          <p:nvPr/>
        </p:nvSpPr>
        <p:spPr>
          <a:xfrm flipV="1">
            <a:off x="1498467" y="188837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3" name="object 5"/>
          <p:cNvSpPr/>
          <p:nvPr/>
        </p:nvSpPr>
        <p:spPr>
          <a:xfrm flipV="1">
            <a:off x="1498467" y="230618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4" name="object 6"/>
          <p:cNvSpPr/>
          <p:nvPr/>
        </p:nvSpPr>
        <p:spPr>
          <a:xfrm>
            <a:off x="1498467" y="280999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5" name="object 7"/>
          <p:cNvSpPr/>
          <p:nvPr/>
        </p:nvSpPr>
        <p:spPr>
          <a:xfrm flipV="1">
            <a:off x="1498467" y="316094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6" name="object 8"/>
          <p:cNvSpPr/>
          <p:nvPr/>
        </p:nvSpPr>
        <p:spPr>
          <a:xfrm flipV="1">
            <a:off x="1498467" y="359490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7" name="object 9"/>
          <p:cNvSpPr/>
          <p:nvPr/>
        </p:nvSpPr>
        <p:spPr>
          <a:xfrm flipV="1">
            <a:off x="1498467" y="4012704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8" name="object 10"/>
          <p:cNvSpPr/>
          <p:nvPr/>
        </p:nvSpPr>
        <p:spPr>
          <a:xfrm flipV="1">
            <a:off x="1498467" y="444041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9" name="object 13"/>
          <p:cNvSpPr txBox="1"/>
          <p:nvPr/>
        </p:nvSpPr>
        <p:spPr>
          <a:xfrm>
            <a:off x="982116" y="134254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0" name="object 14"/>
          <p:cNvSpPr txBox="1"/>
          <p:nvPr/>
        </p:nvSpPr>
        <p:spPr>
          <a:xfrm>
            <a:off x="982116" y="178189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1" name="object 15"/>
          <p:cNvSpPr txBox="1"/>
          <p:nvPr/>
        </p:nvSpPr>
        <p:spPr>
          <a:xfrm>
            <a:off x="982116" y="219412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982116" y="263595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3" name="object 17"/>
          <p:cNvSpPr txBox="1"/>
          <p:nvPr/>
        </p:nvSpPr>
        <p:spPr>
          <a:xfrm>
            <a:off x="982116" y="305538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4" name="object 18"/>
          <p:cNvSpPr txBox="1"/>
          <p:nvPr/>
        </p:nvSpPr>
        <p:spPr>
          <a:xfrm>
            <a:off x="982116" y="349063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982116" y="390420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6" name="object 20"/>
          <p:cNvSpPr txBox="1"/>
          <p:nvPr/>
        </p:nvSpPr>
        <p:spPr>
          <a:xfrm>
            <a:off x="982116" y="4326566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52033" y="4774427"/>
            <a:ext cx="10442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연세대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활동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err="1" smtClean="0"/>
              <a:t>우수형</a:t>
            </a:r>
            <a:endParaRPr lang="en-US" altLang="ko-KR" sz="1600" dirty="0" smtClean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 최저</a:t>
            </a:r>
            <a:r>
              <a:rPr lang="en-US" altLang="ko-KR" sz="1600" dirty="0" smtClean="0"/>
              <a:t>x</a:t>
            </a:r>
            <a:endParaRPr lang="en-US" altLang="ko-KR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6579383" y="4501548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1.5</a:t>
            </a:r>
            <a:endParaRPr lang="en-US" altLang="ko-KR" sz="1600" dirty="0"/>
          </a:p>
        </p:txBody>
      </p:sp>
      <p:sp>
        <p:nvSpPr>
          <p:cNvPr id="42" name="object 24"/>
          <p:cNvSpPr/>
          <p:nvPr/>
        </p:nvSpPr>
        <p:spPr>
          <a:xfrm>
            <a:off x="1700782" y="1354689"/>
            <a:ext cx="469794" cy="3118401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4" name="object 42"/>
          <p:cNvSpPr/>
          <p:nvPr/>
        </p:nvSpPr>
        <p:spPr>
          <a:xfrm>
            <a:off x="1747136" y="1993094"/>
            <a:ext cx="368123" cy="2430383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25742" y="4500058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1.1</a:t>
            </a:r>
            <a:endParaRPr lang="en-US" altLang="ko-KR" sz="1600" dirty="0"/>
          </a:p>
        </p:txBody>
      </p:sp>
      <p:sp>
        <p:nvSpPr>
          <p:cNvPr id="46" name="TextBox 45"/>
          <p:cNvSpPr txBox="1"/>
          <p:nvPr/>
        </p:nvSpPr>
        <p:spPr>
          <a:xfrm>
            <a:off x="1538699" y="1642193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3.9</a:t>
            </a:r>
            <a:endParaRPr lang="en-US" altLang="ko-KR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2476449" y="4481882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1.4</a:t>
            </a:r>
            <a:endParaRPr lang="en-US" altLang="ko-KR" sz="1600" dirty="0"/>
          </a:p>
        </p:txBody>
      </p:sp>
      <p:sp>
        <p:nvSpPr>
          <p:cNvPr id="49" name="object 24"/>
          <p:cNvSpPr/>
          <p:nvPr/>
        </p:nvSpPr>
        <p:spPr>
          <a:xfrm>
            <a:off x="5755230" y="1354690"/>
            <a:ext cx="469794" cy="311923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1" name="object 42"/>
          <p:cNvSpPr/>
          <p:nvPr/>
        </p:nvSpPr>
        <p:spPr>
          <a:xfrm>
            <a:off x="5799951" y="3348017"/>
            <a:ext cx="368123" cy="978550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94476" y="4481882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5578264" y="2997555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2.3</a:t>
            </a:r>
            <a:endParaRPr lang="en-US" altLang="ko-KR" sz="1600" dirty="0"/>
          </a:p>
        </p:txBody>
      </p:sp>
      <p:sp>
        <p:nvSpPr>
          <p:cNvPr id="54" name="object 24"/>
          <p:cNvSpPr/>
          <p:nvPr/>
        </p:nvSpPr>
        <p:spPr>
          <a:xfrm>
            <a:off x="2710040" y="1354689"/>
            <a:ext cx="469794" cy="311814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5" name="object 42"/>
          <p:cNvSpPr/>
          <p:nvPr/>
        </p:nvSpPr>
        <p:spPr>
          <a:xfrm>
            <a:off x="2760734" y="3313803"/>
            <a:ext cx="368123" cy="849446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628477" y="2956425"/>
            <a:ext cx="6245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2.4</a:t>
            </a:r>
            <a:endParaRPr lang="en-US" altLang="ko-KR" sz="1600" dirty="0"/>
          </a:p>
        </p:txBody>
      </p:sp>
      <p:sp>
        <p:nvSpPr>
          <p:cNvPr id="59" name="object 24"/>
          <p:cNvSpPr/>
          <p:nvPr/>
        </p:nvSpPr>
        <p:spPr>
          <a:xfrm>
            <a:off x="6725049" y="1325139"/>
            <a:ext cx="469794" cy="3156876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60" name="object 42"/>
          <p:cNvSpPr/>
          <p:nvPr/>
        </p:nvSpPr>
        <p:spPr>
          <a:xfrm>
            <a:off x="6775517" y="2828506"/>
            <a:ext cx="368123" cy="1549277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547748" y="2474252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3.0</a:t>
            </a:r>
            <a:endParaRPr lang="en-US" altLang="ko-KR" sz="1600" dirty="0"/>
          </a:p>
        </p:txBody>
      </p:sp>
      <p:sp>
        <p:nvSpPr>
          <p:cNvPr id="64" name="TextBox 63"/>
          <p:cNvSpPr txBox="1"/>
          <p:nvPr/>
        </p:nvSpPr>
        <p:spPr>
          <a:xfrm>
            <a:off x="2501877" y="4769679"/>
            <a:ext cx="8256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부산대</a:t>
            </a:r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 </a:t>
            </a:r>
            <a:r>
              <a:rPr lang="ko-KR" altLang="en-US" sz="1600" dirty="0"/>
              <a:t>종합</a:t>
            </a:r>
          </a:p>
          <a:p>
            <a:pPr lvl="0" algn="ctr">
              <a:defRPr/>
            </a:pPr>
            <a:r>
              <a:rPr lang="ko-KR" altLang="en-US" sz="1600" dirty="0"/>
              <a:t>  </a:t>
            </a:r>
            <a:endParaRPr lang="en-US" altLang="ko-KR" sz="1600" dirty="0" smtClean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 smtClean="0"/>
              <a:t>o</a:t>
            </a:r>
            <a:endParaRPr lang="ko-KR" altLang="en-US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5571209" y="4777881"/>
            <a:ext cx="8256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서울대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ko-KR" altLang="en-US" sz="1600" dirty="0" smtClean="0"/>
              <a:t>일반</a:t>
            </a:r>
            <a:endParaRPr lang="ko-KR" altLang="en-US" sz="1600" dirty="0"/>
          </a:p>
          <a:p>
            <a:pPr lvl="0" algn="ctr">
              <a:defRPr/>
            </a:pP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 </a:t>
            </a: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 smtClean="0"/>
              <a:t>x</a:t>
            </a:r>
            <a:endParaRPr lang="ko-KR" altLang="en-US" sz="1600" dirty="0"/>
          </a:p>
        </p:txBody>
      </p:sp>
      <p:sp>
        <p:nvSpPr>
          <p:cNvPr id="66" name="TextBox 65"/>
          <p:cNvSpPr txBox="1"/>
          <p:nvPr/>
        </p:nvSpPr>
        <p:spPr>
          <a:xfrm>
            <a:off x="1389579" y="4774427"/>
            <a:ext cx="1092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경희대</a:t>
            </a:r>
            <a:endParaRPr lang="en-US" altLang="ko-KR" sz="1600" dirty="0" smtClean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네오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르네상스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 smtClean="0"/>
              <a:t>x</a:t>
            </a:r>
            <a:endParaRPr lang="ko-KR" altLang="en-US" sz="1600" dirty="0"/>
          </a:p>
        </p:txBody>
      </p:sp>
      <p:sp>
        <p:nvSpPr>
          <p:cNvPr id="57" name="object 24"/>
          <p:cNvSpPr/>
          <p:nvPr/>
        </p:nvSpPr>
        <p:spPr>
          <a:xfrm>
            <a:off x="3744723" y="1357620"/>
            <a:ext cx="469794" cy="311923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8" name="object 42"/>
          <p:cNvSpPr/>
          <p:nvPr/>
        </p:nvSpPr>
        <p:spPr>
          <a:xfrm>
            <a:off x="3789444" y="4237892"/>
            <a:ext cx="368123" cy="115207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583969" y="4484812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69" name="TextBox 68"/>
          <p:cNvSpPr txBox="1"/>
          <p:nvPr/>
        </p:nvSpPr>
        <p:spPr>
          <a:xfrm>
            <a:off x="3558965" y="3888506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1.3</a:t>
            </a:r>
            <a:endParaRPr lang="en-US" altLang="ko-KR" sz="1600" dirty="0"/>
          </a:p>
        </p:txBody>
      </p:sp>
      <p:sp>
        <p:nvSpPr>
          <p:cNvPr id="70" name="TextBox 69"/>
          <p:cNvSpPr txBox="1"/>
          <p:nvPr/>
        </p:nvSpPr>
        <p:spPr>
          <a:xfrm>
            <a:off x="3560702" y="4780811"/>
            <a:ext cx="8256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서울대</a:t>
            </a:r>
            <a:endParaRPr lang="ko-KR" altLang="en-US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ko-KR" altLang="en-US" sz="1600" dirty="0" smtClean="0"/>
              <a:t>지역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균형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 </a:t>
            </a: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/>
              <a:t>o</a:t>
            </a:r>
            <a:endParaRPr lang="ko-KR" altLang="en-US" sz="1600" dirty="0"/>
          </a:p>
        </p:txBody>
      </p:sp>
      <p:pic>
        <p:nvPicPr>
          <p:cNvPr id="62" name="그림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7880478" y="1239303"/>
            <a:ext cx="4302730" cy="46628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&lt;2022</a:t>
            </a:r>
            <a:r>
              <a:rPr lang="ko-KR" altLang="en-US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학년도 예측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경희대</a:t>
            </a: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부산대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학력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활동중심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경희대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 1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배수→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배수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 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최저학력기준 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신설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↓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부산대 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모집인원 감소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↓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서울대 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지균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연세대 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추천형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교과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활동중심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서울대 일반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연세대 활</a:t>
            </a:r>
            <a:r>
              <a:rPr lang="en-US" altLang="ko-KR" dirty="0" smtClean="0">
                <a:solidFill>
                  <a:srgbClr val="FFFF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우</a:t>
            </a: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학력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활동중심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b="1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연세대 활</a:t>
            </a:r>
            <a:r>
              <a:rPr lang="en-US" altLang="ko-KR" sz="1600" dirty="0" smtClean="0">
                <a:latin typeface="맑은 고딕" panose="020B0503020000020004" pitchFamily="50" charset="-127"/>
              </a:rPr>
              <a:t>·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우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최저학력기준 신설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↓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*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모집인원 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명 감소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1" name="object 24"/>
          <p:cNvSpPr/>
          <p:nvPr/>
        </p:nvSpPr>
        <p:spPr>
          <a:xfrm>
            <a:off x="4738052" y="1324482"/>
            <a:ext cx="469794" cy="3157367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72" name="object 42"/>
          <p:cNvSpPr/>
          <p:nvPr/>
        </p:nvSpPr>
        <p:spPr>
          <a:xfrm>
            <a:off x="4788887" y="4381238"/>
            <a:ext cx="368123" cy="93775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94269" y="4500891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75" name="TextBox 74"/>
          <p:cNvSpPr txBox="1"/>
          <p:nvPr/>
        </p:nvSpPr>
        <p:spPr>
          <a:xfrm>
            <a:off x="4553412" y="4018656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1.1</a:t>
            </a:r>
            <a:endParaRPr lang="en-US" altLang="ko-KR" sz="1600" dirty="0"/>
          </a:p>
        </p:txBody>
      </p:sp>
      <p:sp>
        <p:nvSpPr>
          <p:cNvPr id="76" name="TextBox 75"/>
          <p:cNvSpPr txBox="1"/>
          <p:nvPr/>
        </p:nvSpPr>
        <p:spPr>
          <a:xfrm>
            <a:off x="4484711" y="4777881"/>
            <a:ext cx="9780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연세대</a:t>
            </a:r>
            <a:endParaRPr lang="ko-KR" altLang="en-US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err="1" smtClean="0"/>
              <a:t>면접형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 smtClean="0"/>
              <a:t>x</a:t>
            </a:r>
            <a:endParaRPr lang="en-US" altLang="ko-KR" sz="1600" dirty="0"/>
          </a:p>
        </p:txBody>
      </p:sp>
      <p:sp>
        <p:nvSpPr>
          <p:cNvPr id="77" name="TextBox 76"/>
          <p:cNvSpPr txBox="1"/>
          <p:nvPr/>
        </p:nvSpPr>
        <p:spPr>
          <a:xfrm>
            <a:off x="3445713" y="1155232"/>
            <a:ext cx="4036555" cy="52045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284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및 예측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한의예과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예측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object 3"/>
          <p:cNvSpPr/>
          <p:nvPr/>
        </p:nvSpPr>
        <p:spPr>
          <a:xfrm flipV="1">
            <a:off x="1498467" y="1454416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2" name="object 4"/>
          <p:cNvSpPr/>
          <p:nvPr/>
        </p:nvSpPr>
        <p:spPr>
          <a:xfrm flipV="1">
            <a:off x="1498467" y="188837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3" name="object 5"/>
          <p:cNvSpPr/>
          <p:nvPr/>
        </p:nvSpPr>
        <p:spPr>
          <a:xfrm flipV="1">
            <a:off x="1498467" y="230618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4" name="object 6"/>
          <p:cNvSpPr/>
          <p:nvPr/>
        </p:nvSpPr>
        <p:spPr>
          <a:xfrm>
            <a:off x="1498467" y="280999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5" name="object 7"/>
          <p:cNvSpPr/>
          <p:nvPr/>
        </p:nvSpPr>
        <p:spPr>
          <a:xfrm flipV="1">
            <a:off x="1498467" y="316094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6" name="object 8"/>
          <p:cNvSpPr/>
          <p:nvPr/>
        </p:nvSpPr>
        <p:spPr>
          <a:xfrm flipV="1">
            <a:off x="1498467" y="359490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7" name="object 9"/>
          <p:cNvSpPr/>
          <p:nvPr/>
        </p:nvSpPr>
        <p:spPr>
          <a:xfrm flipV="1">
            <a:off x="1498467" y="4012704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8" name="object 10"/>
          <p:cNvSpPr/>
          <p:nvPr/>
        </p:nvSpPr>
        <p:spPr>
          <a:xfrm flipV="1">
            <a:off x="1498467" y="444041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9" name="object 13"/>
          <p:cNvSpPr txBox="1"/>
          <p:nvPr/>
        </p:nvSpPr>
        <p:spPr>
          <a:xfrm>
            <a:off x="982116" y="134254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0" name="object 14"/>
          <p:cNvSpPr txBox="1"/>
          <p:nvPr/>
        </p:nvSpPr>
        <p:spPr>
          <a:xfrm>
            <a:off x="982116" y="178189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1" name="object 15"/>
          <p:cNvSpPr txBox="1"/>
          <p:nvPr/>
        </p:nvSpPr>
        <p:spPr>
          <a:xfrm>
            <a:off x="982116" y="219412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982116" y="263595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3" name="object 17"/>
          <p:cNvSpPr txBox="1"/>
          <p:nvPr/>
        </p:nvSpPr>
        <p:spPr>
          <a:xfrm>
            <a:off x="982116" y="305538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4" name="object 18"/>
          <p:cNvSpPr txBox="1"/>
          <p:nvPr/>
        </p:nvSpPr>
        <p:spPr>
          <a:xfrm>
            <a:off x="982116" y="349063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982116" y="390420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6" name="object 20"/>
          <p:cNvSpPr txBox="1"/>
          <p:nvPr/>
        </p:nvSpPr>
        <p:spPr>
          <a:xfrm>
            <a:off x="982116" y="4326566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9" name="object 24"/>
          <p:cNvSpPr/>
          <p:nvPr/>
        </p:nvSpPr>
        <p:spPr>
          <a:xfrm>
            <a:off x="5757959" y="1324482"/>
            <a:ext cx="469794" cy="3157367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4" name="object 42"/>
          <p:cNvSpPr/>
          <p:nvPr/>
        </p:nvSpPr>
        <p:spPr>
          <a:xfrm>
            <a:off x="5808794" y="3749685"/>
            <a:ext cx="368123" cy="584650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14176" y="4500891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5573319" y="3306482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1.9</a:t>
            </a:r>
            <a:endParaRPr lang="en-US" altLang="ko-KR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6452033" y="4774427"/>
            <a:ext cx="10442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원광대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학생부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종합</a:t>
            </a:r>
            <a:endParaRPr lang="en-US" altLang="ko-KR" sz="1600" dirty="0" smtClean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 최저</a:t>
            </a:r>
            <a:r>
              <a:rPr lang="en-US" altLang="ko-KR" sz="1600" dirty="0" smtClean="0"/>
              <a:t>o</a:t>
            </a:r>
            <a:endParaRPr lang="en-US" altLang="ko-KR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6579383" y="4501548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1.4</a:t>
            </a:r>
            <a:endParaRPr lang="en-US" altLang="ko-KR" sz="1600" dirty="0"/>
          </a:p>
        </p:txBody>
      </p:sp>
      <p:sp>
        <p:nvSpPr>
          <p:cNvPr id="42" name="object 24"/>
          <p:cNvSpPr/>
          <p:nvPr/>
        </p:nvSpPr>
        <p:spPr>
          <a:xfrm>
            <a:off x="1700782" y="1354689"/>
            <a:ext cx="469794" cy="3118401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4" name="object 42"/>
          <p:cNvSpPr/>
          <p:nvPr/>
        </p:nvSpPr>
        <p:spPr>
          <a:xfrm>
            <a:off x="1747136" y="3206659"/>
            <a:ext cx="368123" cy="862373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25742" y="4500058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1.5</a:t>
            </a:r>
            <a:endParaRPr lang="en-US" altLang="ko-KR" sz="1600" dirty="0"/>
          </a:p>
        </p:txBody>
      </p:sp>
      <p:sp>
        <p:nvSpPr>
          <p:cNvPr id="46" name="TextBox 45"/>
          <p:cNvSpPr txBox="1"/>
          <p:nvPr/>
        </p:nvSpPr>
        <p:spPr>
          <a:xfrm>
            <a:off x="1538699" y="2864326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2.5</a:t>
            </a:r>
            <a:endParaRPr lang="en-US" altLang="ko-KR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2476449" y="4481882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1.4</a:t>
            </a:r>
            <a:endParaRPr lang="en-US" altLang="ko-KR" sz="1600" dirty="0"/>
          </a:p>
        </p:txBody>
      </p:sp>
      <p:sp>
        <p:nvSpPr>
          <p:cNvPr id="49" name="object 24"/>
          <p:cNvSpPr/>
          <p:nvPr/>
        </p:nvSpPr>
        <p:spPr>
          <a:xfrm>
            <a:off x="4752909" y="1354690"/>
            <a:ext cx="469794" cy="311923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1" name="object 42"/>
          <p:cNvSpPr/>
          <p:nvPr/>
        </p:nvSpPr>
        <p:spPr>
          <a:xfrm>
            <a:off x="4797630" y="3798277"/>
            <a:ext cx="368123" cy="588297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92155" y="4481882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1.1</a:t>
            </a:r>
            <a:endParaRPr lang="en-US" altLang="ko-KR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4575943" y="3322874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/>
              <a:t>1</a:t>
            </a:r>
            <a:r>
              <a:rPr lang="en-US" altLang="ko-KR" sz="1600" dirty="0" smtClean="0"/>
              <a:t>.8</a:t>
            </a:r>
            <a:endParaRPr lang="en-US" altLang="ko-KR" sz="1600" dirty="0"/>
          </a:p>
        </p:txBody>
      </p:sp>
      <p:sp>
        <p:nvSpPr>
          <p:cNvPr id="54" name="object 24"/>
          <p:cNvSpPr/>
          <p:nvPr/>
        </p:nvSpPr>
        <p:spPr>
          <a:xfrm>
            <a:off x="2710040" y="1354689"/>
            <a:ext cx="469794" cy="311814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5" name="object 42"/>
          <p:cNvSpPr/>
          <p:nvPr/>
        </p:nvSpPr>
        <p:spPr>
          <a:xfrm>
            <a:off x="2760734" y="3248127"/>
            <a:ext cx="368123" cy="915122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628477" y="2894881"/>
            <a:ext cx="6245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2.5</a:t>
            </a:r>
            <a:endParaRPr lang="en-US" altLang="ko-KR" sz="1600" dirty="0"/>
          </a:p>
        </p:txBody>
      </p:sp>
      <p:sp>
        <p:nvSpPr>
          <p:cNvPr id="59" name="object 24"/>
          <p:cNvSpPr/>
          <p:nvPr/>
        </p:nvSpPr>
        <p:spPr>
          <a:xfrm>
            <a:off x="6725049" y="1325139"/>
            <a:ext cx="469794" cy="3156876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60" name="object 42"/>
          <p:cNvSpPr/>
          <p:nvPr/>
        </p:nvSpPr>
        <p:spPr>
          <a:xfrm>
            <a:off x="6775517" y="3656033"/>
            <a:ext cx="368123" cy="507216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547748" y="3300725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/>
              <a:t>2</a:t>
            </a:r>
            <a:r>
              <a:rPr lang="en-US" altLang="ko-KR" sz="1600" dirty="0" smtClean="0"/>
              <a:t>.0</a:t>
            </a:r>
            <a:endParaRPr lang="en-US" altLang="ko-KR" sz="1600" dirty="0"/>
          </a:p>
        </p:txBody>
      </p:sp>
      <p:sp>
        <p:nvSpPr>
          <p:cNvPr id="63" name="TextBox 62"/>
          <p:cNvSpPr txBox="1"/>
          <p:nvPr/>
        </p:nvSpPr>
        <p:spPr>
          <a:xfrm>
            <a:off x="5504618" y="4777881"/>
            <a:ext cx="9780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상지대</a:t>
            </a:r>
            <a:endParaRPr lang="en-US" altLang="ko-KR" sz="1600" dirty="0"/>
          </a:p>
          <a:p>
            <a:pPr lvl="0" algn="ctr">
              <a:defRPr/>
            </a:pP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학생부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종합</a:t>
            </a:r>
            <a:endParaRPr lang="en-US" altLang="ko-KR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 smtClean="0"/>
              <a:t>o</a:t>
            </a:r>
            <a:endParaRPr lang="en-US" altLang="ko-KR" sz="1600" dirty="0"/>
          </a:p>
        </p:txBody>
      </p:sp>
      <p:sp>
        <p:nvSpPr>
          <p:cNvPr id="64" name="TextBox 63"/>
          <p:cNvSpPr txBox="1"/>
          <p:nvPr/>
        </p:nvSpPr>
        <p:spPr>
          <a:xfrm>
            <a:off x="2501877" y="4769679"/>
            <a:ext cx="8256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대전대</a:t>
            </a:r>
            <a:endParaRPr lang="ko-KR" altLang="en-US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 혜화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인재  </a:t>
            </a:r>
            <a:endParaRPr lang="en-US" altLang="ko-KR" sz="1600" dirty="0" smtClean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 smtClean="0"/>
              <a:t>x</a:t>
            </a:r>
            <a:endParaRPr lang="ko-KR" altLang="en-US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4455861" y="4777881"/>
            <a:ext cx="10615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동의대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학교생활우수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 </a:t>
            </a:r>
            <a:endParaRPr lang="ko-KR" altLang="en-US" sz="1600" dirty="0"/>
          </a:p>
          <a:p>
            <a:pPr lvl="0" algn="ctr">
              <a:defRPr/>
            </a:pPr>
            <a:r>
              <a:rPr lang="en-US" altLang="ko-KR" sz="1600" dirty="0"/>
              <a:t>/</a:t>
            </a:r>
            <a:r>
              <a:rPr lang="ko-KR" altLang="en-US" sz="1600" dirty="0" smtClean="0"/>
              <a:t>최저</a:t>
            </a:r>
            <a:r>
              <a:rPr lang="en-US" altLang="ko-KR" sz="1600" dirty="0" smtClean="0"/>
              <a:t>x</a:t>
            </a:r>
            <a:endParaRPr lang="ko-KR" altLang="en-US" sz="1600" dirty="0"/>
          </a:p>
        </p:txBody>
      </p:sp>
      <p:sp>
        <p:nvSpPr>
          <p:cNvPr id="66" name="TextBox 65"/>
          <p:cNvSpPr txBox="1"/>
          <p:nvPr/>
        </p:nvSpPr>
        <p:spPr>
          <a:xfrm>
            <a:off x="1389579" y="4774427"/>
            <a:ext cx="1092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대구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err="1" smtClean="0"/>
              <a:t>한의대</a:t>
            </a: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기린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인재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 smtClean="0"/>
              <a:t>o</a:t>
            </a:r>
            <a:endParaRPr lang="ko-KR" altLang="en-US" sz="1600" dirty="0"/>
          </a:p>
        </p:txBody>
      </p:sp>
      <p:sp>
        <p:nvSpPr>
          <p:cNvPr id="57" name="object 24"/>
          <p:cNvSpPr/>
          <p:nvPr/>
        </p:nvSpPr>
        <p:spPr>
          <a:xfrm>
            <a:off x="3744723" y="1357620"/>
            <a:ext cx="469794" cy="311923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8" name="object 42"/>
          <p:cNvSpPr/>
          <p:nvPr/>
        </p:nvSpPr>
        <p:spPr>
          <a:xfrm>
            <a:off x="3789444" y="3214618"/>
            <a:ext cx="368123" cy="592451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583969" y="4484812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1.8</a:t>
            </a:r>
            <a:endParaRPr lang="en-US" altLang="ko-KR" sz="1600" dirty="0"/>
          </a:p>
        </p:txBody>
      </p:sp>
      <p:sp>
        <p:nvSpPr>
          <p:cNvPr id="69" name="TextBox 68"/>
          <p:cNvSpPr txBox="1"/>
          <p:nvPr/>
        </p:nvSpPr>
        <p:spPr>
          <a:xfrm>
            <a:off x="3558965" y="2868596"/>
            <a:ext cx="7751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2.5</a:t>
            </a:r>
            <a:endParaRPr lang="en-US" altLang="ko-KR" sz="1600" dirty="0"/>
          </a:p>
        </p:txBody>
      </p:sp>
      <p:sp>
        <p:nvSpPr>
          <p:cNvPr id="70" name="TextBox 69"/>
          <p:cNvSpPr txBox="1"/>
          <p:nvPr/>
        </p:nvSpPr>
        <p:spPr>
          <a:xfrm>
            <a:off x="3560702" y="4780811"/>
            <a:ext cx="8256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동국대</a:t>
            </a:r>
            <a:endParaRPr lang="en-US" altLang="ko-KR" sz="1600" dirty="0" smtClean="0"/>
          </a:p>
          <a:p>
            <a:pPr lvl="0" algn="ctr">
              <a:defRPr/>
            </a:pPr>
            <a:r>
              <a:rPr lang="en-US" altLang="ko-KR" sz="1600" dirty="0" smtClean="0"/>
              <a:t>(</a:t>
            </a:r>
            <a:r>
              <a:rPr lang="ko-KR" altLang="en-US" sz="1600" dirty="0" smtClean="0"/>
              <a:t>경주</a:t>
            </a:r>
            <a:r>
              <a:rPr lang="en-US" altLang="ko-KR" sz="1600" dirty="0" smtClean="0"/>
              <a:t>)</a:t>
            </a:r>
            <a:endParaRPr lang="en-US" altLang="ko-KR" sz="1600" dirty="0"/>
          </a:p>
          <a:p>
            <a:pPr lvl="0" algn="ctr">
              <a:defRPr/>
            </a:pPr>
            <a:r>
              <a:rPr lang="ko-KR" altLang="en-US" sz="1600" dirty="0" smtClean="0"/>
              <a:t>참사람</a:t>
            </a:r>
            <a:endParaRPr lang="en-US" altLang="ko-KR" sz="1600" dirty="0" smtClean="0"/>
          </a:p>
          <a:p>
            <a:pPr lvl="0" algn="ctr">
              <a:defRPr/>
            </a:pPr>
            <a:endParaRPr lang="en-US" altLang="ko-KR" sz="1600" dirty="0" smtClean="0"/>
          </a:p>
          <a:p>
            <a:pPr lvl="0" algn="ctr">
              <a:defRPr/>
            </a:pPr>
            <a:r>
              <a:rPr lang="ko-KR" altLang="en-US" sz="1600" dirty="0" smtClean="0"/>
              <a:t> </a:t>
            </a: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 smtClean="0"/>
              <a:t>최저</a:t>
            </a:r>
            <a:r>
              <a:rPr lang="en-US" altLang="ko-KR" sz="1600" dirty="0"/>
              <a:t>o</a:t>
            </a:r>
            <a:endParaRPr lang="ko-KR" alt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512946" y="3507888"/>
            <a:ext cx="2847609" cy="276999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200" dirty="0"/>
          </a:p>
        </p:txBody>
      </p:sp>
      <p:pic>
        <p:nvPicPr>
          <p:cNvPr id="67" name="그림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4575597" y="3924059"/>
            <a:ext cx="2847609" cy="276999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200" dirty="0"/>
          </a:p>
        </p:txBody>
      </p:sp>
      <p:sp>
        <p:nvSpPr>
          <p:cNvPr id="72" name="TextBox 71"/>
          <p:cNvSpPr txBox="1"/>
          <p:nvPr/>
        </p:nvSpPr>
        <p:spPr>
          <a:xfrm>
            <a:off x="7880478" y="1239303"/>
            <a:ext cx="4311522" cy="3739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&lt;2022</a:t>
            </a:r>
            <a:r>
              <a:rPr lang="ko-KR" altLang="en-US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학년도 예측</a:t>
            </a: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한의예과 학생부 종합</a:t>
            </a:r>
            <a:endParaRPr lang="en-US" altLang="ko-KR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지원구간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1.5~2.0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대전대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동국대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올해</a:t>
            </a:r>
            <a:r>
              <a:rPr lang="ko-KR" altLang="en-US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이과 </a:t>
            </a:r>
            <a:r>
              <a:rPr lang="ko-KR" altLang="en-US" sz="16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통합모집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전환</a:t>
            </a: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73" name="표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005148"/>
              </p:ext>
            </p:extLst>
          </p:nvPr>
        </p:nvGraphicFramePr>
        <p:xfrm>
          <a:off x="7953667" y="2522631"/>
          <a:ext cx="2855933" cy="1072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9418">
                  <a:extLst>
                    <a:ext uri="{9D8B030D-6E8A-4147-A177-3AD203B41FA5}">
                      <a16:colId xmlns:a16="http://schemas.microsoft.com/office/drawing/2014/main" val="2295106142"/>
                    </a:ext>
                  </a:extLst>
                </a:gridCol>
                <a:gridCol w="1076515">
                  <a:extLst>
                    <a:ext uri="{9D8B030D-6E8A-4147-A177-3AD203B41FA5}">
                      <a16:colId xmlns:a16="http://schemas.microsoft.com/office/drawing/2014/main" val="1761005454"/>
                    </a:ext>
                  </a:extLst>
                </a:gridCol>
              </a:tblGrid>
              <a:tr h="5361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수능↓</a:t>
                      </a:r>
                      <a:r>
                        <a:rPr lang="en-US" altLang="ko-KR" sz="1600" u="none" strike="noStrike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u="none" strike="noStrike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비교과↑</a:t>
                      </a:r>
                      <a:endParaRPr lang="ko-KR" altLang="en-US" sz="1600" b="0" i="0" u="none" strike="noStrike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종합전형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8990"/>
                  </a:ext>
                </a:extLst>
              </a:tr>
              <a:tr h="5361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수능↑</a:t>
                      </a:r>
                      <a:r>
                        <a:rPr lang="en-US" altLang="ko-KR" sz="1600" u="none" strike="noStrike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u="none" strike="noStrike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비교과↓</a:t>
                      </a:r>
                      <a:endParaRPr lang="ko-KR" altLang="en-US" sz="1600" b="0" i="0" u="none" strike="noStrike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교과전형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561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72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및 예측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수의예과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예측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object 3"/>
          <p:cNvSpPr/>
          <p:nvPr/>
        </p:nvSpPr>
        <p:spPr>
          <a:xfrm flipV="1">
            <a:off x="1498467" y="1454416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2" name="object 4"/>
          <p:cNvSpPr/>
          <p:nvPr/>
        </p:nvSpPr>
        <p:spPr>
          <a:xfrm flipV="1">
            <a:off x="1498467" y="188837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3" name="object 5"/>
          <p:cNvSpPr/>
          <p:nvPr/>
        </p:nvSpPr>
        <p:spPr>
          <a:xfrm flipV="1">
            <a:off x="1498467" y="230618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4" name="object 6"/>
          <p:cNvSpPr/>
          <p:nvPr/>
        </p:nvSpPr>
        <p:spPr>
          <a:xfrm>
            <a:off x="1498467" y="280999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5" name="object 7"/>
          <p:cNvSpPr/>
          <p:nvPr/>
        </p:nvSpPr>
        <p:spPr>
          <a:xfrm flipV="1">
            <a:off x="1498467" y="316094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6" name="object 8"/>
          <p:cNvSpPr/>
          <p:nvPr/>
        </p:nvSpPr>
        <p:spPr>
          <a:xfrm flipV="1">
            <a:off x="1498467" y="359490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7" name="object 9"/>
          <p:cNvSpPr/>
          <p:nvPr/>
        </p:nvSpPr>
        <p:spPr>
          <a:xfrm flipV="1">
            <a:off x="1498467" y="4012704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8" name="object 10"/>
          <p:cNvSpPr/>
          <p:nvPr/>
        </p:nvSpPr>
        <p:spPr>
          <a:xfrm flipV="1">
            <a:off x="1498467" y="444041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9" name="object 13"/>
          <p:cNvSpPr txBox="1"/>
          <p:nvPr/>
        </p:nvSpPr>
        <p:spPr>
          <a:xfrm>
            <a:off x="982116" y="134254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0" name="object 14"/>
          <p:cNvSpPr txBox="1"/>
          <p:nvPr/>
        </p:nvSpPr>
        <p:spPr>
          <a:xfrm>
            <a:off x="982116" y="178189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1" name="object 15"/>
          <p:cNvSpPr txBox="1"/>
          <p:nvPr/>
        </p:nvSpPr>
        <p:spPr>
          <a:xfrm>
            <a:off x="982116" y="219412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982116" y="263595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3" name="object 17"/>
          <p:cNvSpPr txBox="1"/>
          <p:nvPr/>
        </p:nvSpPr>
        <p:spPr>
          <a:xfrm>
            <a:off x="982116" y="305538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4" name="object 18"/>
          <p:cNvSpPr txBox="1"/>
          <p:nvPr/>
        </p:nvSpPr>
        <p:spPr>
          <a:xfrm>
            <a:off x="982116" y="349063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982116" y="390420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6" name="object 20"/>
          <p:cNvSpPr txBox="1"/>
          <p:nvPr/>
        </p:nvSpPr>
        <p:spPr>
          <a:xfrm>
            <a:off x="982116" y="4326566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269342" y="4746677"/>
            <a:ext cx="1018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/>
              <a:t>전남대</a:t>
            </a:r>
            <a:endParaRPr lang="en-US" altLang="ko-KR" sz="1600" dirty="0" smtClean="0"/>
          </a:p>
          <a:p>
            <a:pPr algn="ctr"/>
            <a:endParaRPr lang="en-US" altLang="ko-KR" sz="1600" dirty="0" smtClean="0"/>
          </a:p>
          <a:p>
            <a:pPr algn="ctr"/>
            <a:r>
              <a:rPr lang="ko-KR" altLang="en-US" sz="1600" dirty="0" smtClean="0"/>
              <a:t>고교생활</a:t>
            </a:r>
            <a:endParaRPr lang="en-US" altLang="ko-KR" sz="1600" dirty="0" smtClean="0"/>
          </a:p>
          <a:p>
            <a:pPr algn="ctr"/>
            <a:r>
              <a:rPr lang="ko-KR" altLang="en-US" sz="1600" dirty="0" smtClean="0"/>
              <a:t>우수</a:t>
            </a:r>
            <a:endParaRPr lang="en-US" altLang="ko-KR" sz="1600" dirty="0" smtClean="0"/>
          </a:p>
          <a:p>
            <a:pPr algn="ctr"/>
            <a:endParaRPr lang="en-US" altLang="ko-KR" sz="1600" dirty="0" smtClean="0"/>
          </a:p>
          <a:p>
            <a:pPr algn="ctr"/>
            <a:r>
              <a:rPr lang="ko-KR" altLang="en-US" sz="1600" dirty="0" smtClean="0"/>
              <a:t>최저</a:t>
            </a:r>
            <a:r>
              <a:rPr lang="en-US" altLang="ko-KR" sz="1600" dirty="0" smtClean="0"/>
              <a:t>x</a:t>
            </a:r>
            <a:endParaRPr lang="ko-KR" altLang="en-US" sz="1600" dirty="0"/>
          </a:p>
        </p:txBody>
      </p:sp>
      <p:sp>
        <p:nvSpPr>
          <p:cNvPr id="91" name="TextBox 90"/>
          <p:cNvSpPr txBox="1"/>
          <p:nvPr/>
        </p:nvSpPr>
        <p:spPr>
          <a:xfrm>
            <a:off x="4017031" y="4746677"/>
            <a:ext cx="1032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/>
              <a:t>경북대</a:t>
            </a:r>
            <a:endParaRPr lang="en-US" altLang="ko-KR" sz="1600" dirty="0" smtClean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 smtClean="0"/>
              <a:t>일반</a:t>
            </a:r>
            <a:endParaRPr lang="en-US" altLang="ko-KR" sz="1600" dirty="0" smtClean="0"/>
          </a:p>
          <a:p>
            <a:pPr algn="ctr"/>
            <a:r>
              <a:rPr lang="en-US" altLang="ko-KR" sz="1600" dirty="0" smtClean="0"/>
              <a:t>(</a:t>
            </a:r>
            <a:r>
              <a:rPr lang="ko-KR" altLang="en-US" sz="1600" dirty="0" smtClean="0"/>
              <a:t>종합</a:t>
            </a:r>
            <a:r>
              <a:rPr lang="en-US" altLang="ko-KR" sz="1600" dirty="0" smtClean="0"/>
              <a:t>)</a:t>
            </a:r>
          </a:p>
          <a:p>
            <a:pPr algn="ctr"/>
            <a:endParaRPr lang="en-US" altLang="ko-KR" sz="1600" dirty="0" smtClean="0"/>
          </a:p>
          <a:p>
            <a:pPr algn="ctr"/>
            <a:r>
              <a:rPr lang="ko-KR" altLang="en-US" sz="1600" dirty="0" smtClean="0"/>
              <a:t>최저</a:t>
            </a:r>
            <a:r>
              <a:rPr lang="en-US" altLang="ko-KR" sz="1600" dirty="0" smtClean="0"/>
              <a:t>o</a:t>
            </a:r>
            <a:endParaRPr lang="ko-KR" altLang="en-US" sz="1600" dirty="0"/>
          </a:p>
        </p:txBody>
      </p:sp>
      <p:sp>
        <p:nvSpPr>
          <p:cNvPr id="92" name="TextBox 91"/>
          <p:cNvSpPr txBox="1"/>
          <p:nvPr/>
        </p:nvSpPr>
        <p:spPr>
          <a:xfrm>
            <a:off x="6441746" y="4746677"/>
            <a:ext cx="10120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충남대</a:t>
            </a:r>
            <a:endParaRPr lang="en-US" altLang="ko-KR" sz="1600" dirty="0"/>
          </a:p>
          <a:p>
            <a:pPr lvl="0" algn="ctr">
              <a:defRPr/>
            </a:pPr>
            <a:endParaRPr lang="en-US" altLang="ko-KR" sz="1600" dirty="0"/>
          </a:p>
          <a:p>
            <a:pPr lvl="0" algn="ctr">
              <a:defRPr/>
            </a:pPr>
            <a:r>
              <a:rPr lang="en-US" altLang="ko-KR" sz="1600" dirty="0"/>
              <a:t>PRISM</a:t>
            </a:r>
          </a:p>
          <a:p>
            <a:pPr lvl="0" algn="ctr">
              <a:defRPr/>
            </a:pPr>
            <a:r>
              <a:rPr lang="ko-KR" altLang="en-US" sz="1600" dirty="0"/>
              <a:t>인재</a:t>
            </a:r>
            <a:endParaRPr lang="en-US" altLang="ko-KR" sz="1600" dirty="0"/>
          </a:p>
          <a:p>
            <a:pPr lvl="0" algn="ctr">
              <a:defRPr/>
            </a:pPr>
            <a:endParaRPr lang="ko-KR" altLang="en-US" sz="1600" dirty="0"/>
          </a:p>
          <a:p>
            <a:pPr lvl="0" algn="ctr">
              <a:defRPr/>
            </a:pPr>
            <a:r>
              <a:rPr lang="ko-KR" altLang="en-US" sz="1600" dirty="0"/>
              <a:t> 최저</a:t>
            </a:r>
            <a:r>
              <a:rPr lang="en-US" altLang="ko-KR" sz="1600" dirty="0"/>
              <a:t>o</a:t>
            </a:r>
          </a:p>
        </p:txBody>
      </p:sp>
      <p:sp>
        <p:nvSpPr>
          <p:cNvPr id="93" name="object 24"/>
          <p:cNvSpPr/>
          <p:nvPr/>
        </p:nvSpPr>
        <p:spPr>
          <a:xfrm>
            <a:off x="5538147" y="1324482"/>
            <a:ext cx="469794" cy="3157367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94" name="object 42"/>
          <p:cNvSpPr/>
          <p:nvPr/>
        </p:nvSpPr>
        <p:spPr>
          <a:xfrm>
            <a:off x="5587829" y="3640619"/>
            <a:ext cx="368123" cy="841230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373763" y="3291408"/>
            <a:ext cx="760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2.0</a:t>
            </a:r>
            <a:endParaRPr lang="en-US" altLang="ko-KR" sz="1600" dirty="0"/>
          </a:p>
        </p:txBody>
      </p:sp>
      <p:sp>
        <p:nvSpPr>
          <p:cNvPr id="99" name="object 24"/>
          <p:cNvSpPr/>
          <p:nvPr/>
        </p:nvSpPr>
        <p:spPr>
          <a:xfrm>
            <a:off x="1938173" y="1354689"/>
            <a:ext cx="469794" cy="3118401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0" name="object 42"/>
          <p:cNvSpPr/>
          <p:nvPr/>
        </p:nvSpPr>
        <p:spPr>
          <a:xfrm>
            <a:off x="1984527" y="4148659"/>
            <a:ext cx="368123" cy="326242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757337" y="3803160"/>
            <a:ext cx="760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1.4</a:t>
            </a:r>
            <a:endParaRPr lang="en-US" altLang="ko-KR" sz="1600" dirty="0"/>
          </a:p>
        </p:txBody>
      </p:sp>
      <p:sp>
        <p:nvSpPr>
          <p:cNvPr id="102" name="TextBox 101"/>
          <p:cNvSpPr txBox="1"/>
          <p:nvPr/>
        </p:nvSpPr>
        <p:spPr>
          <a:xfrm>
            <a:off x="2933651" y="4481882"/>
            <a:ext cx="760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103" name="object 24"/>
          <p:cNvSpPr/>
          <p:nvPr/>
        </p:nvSpPr>
        <p:spPr>
          <a:xfrm>
            <a:off x="4348456" y="1354690"/>
            <a:ext cx="469794" cy="311923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4" name="object 42"/>
          <p:cNvSpPr/>
          <p:nvPr/>
        </p:nvSpPr>
        <p:spPr>
          <a:xfrm>
            <a:off x="4393177" y="3214619"/>
            <a:ext cx="368123" cy="1105536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196492" y="4481882"/>
            <a:ext cx="760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106" name="TextBox 105"/>
          <p:cNvSpPr txBox="1"/>
          <p:nvPr/>
        </p:nvSpPr>
        <p:spPr>
          <a:xfrm>
            <a:off x="4164494" y="2872028"/>
            <a:ext cx="760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2.5</a:t>
            </a:r>
            <a:endParaRPr lang="en-US" altLang="ko-KR" sz="1600" dirty="0"/>
          </a:p>
        </p:txBody>
      </p:sp>
      <p:sp>
        <p:nvSpPr>
          <p:cNvPr id="107" name="object 24"/>
          <p:cNvSpPr/>
          <p:nvPr/>
        </p:nvSpPr>
        <p:spPr>
          <a:xfrm>
            <a:off x="3123279" y="1354689"/>
            <a:ext cx="469794" cy="311814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8" name="object 42"/>
          <p:cNvSpPr/>
          <p:nvPr/>
        </p:nvSpPr>
        <p:spPr>
          <a:xfrm>
            <a:off x="3173973" y="3110611"/>
            <a:ext cx="368123" cy="1362222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939406" y="2764355"/>
            <a:ext cx="760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2.6</a:t>
            </a:r>
            <a:endParaRPr lang="en-US" altLang="ko-KR" sz="1600" dirty="0"/>
          </a:p>
        </p:txBody>
      </p:sp>
      <p:sp>
        <p:nvSpPr>
          <p:cNvPr id="110" name="object 24"/>
          <p:cNvSpPr/>
          <p:nvPr/>
        </p:nvSpPr>
        <p:spPr>
          <a:xfrm>
            <a:off x="6703675" y="1325085"/>
            <a:ext cx="469794" cy="3156876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11" name="object 42"/>
          <p:cNvSpPr/>
          <p:nvPr/>
        </p:nvSpPr>
        <p:spPr>
          <a:xfrm>
            <a:off x="6754143" y="1320133"/>
            <a:ext cx="368123" cy="308218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529952" y="975011"/>
            <a:ext cx="760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4.8</a:t>
            </a:r>
            <a:endParaRPr lang="en-US" altLang="ko-KR" sz="1600" dirty="0"/>
          </a:p>
        </p:txBody>
      </p:sp>
      <p:sp>
        <p:nvSpPr>
          <p:cNvPr id="113" name="TextBox 112"/>
          <p:cNvSpPr txBox="1"/>
          <p:nvPr/>
        </p:nvSpPr>
        <p:spPr>
          <a:xfrm>
            <a:off x="5394365" y="4492099"/>
            <a:ext cx="760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114" name="TextBox 113"/>
          <p:cNvSpPr txBox="1"/>
          <p:nvPr/>
        </p:nvSpPr>
        <p:spPr>
          <a:xfrm>
            <a:off x="6575590" y="4492702"/>
            <a:ext cx="760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1.1</a:t>
            </a:r>
            <a:endParaRPr lang="en-US" altLang="ko-KR" sz="1600" dirty="0"/>
          </a:p>
        </p:txBody>
      </p:sp>
      <p:sp>
        <p:nvSpPr>
          <p:cNvPr id="116" name="TextBox 115"/>
          <p:cNvSpPr txBox="1"/>
          <p:nvPr/>
        </p:nvSpPr>
        <p:spPr>
          <a:xfrm>
            <a:off x="1654108" y="4777890"/>
            <a:ext cx="1037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건국대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학교</a:t>
            </a:r>
            <a:endParaRPr lang="en-US" altLang="ko-KR" sz="1600" dirty="0"/>
          </a:p>
          <a:p>
            <a:pPr algn="ctr"/>
            <a:r>
              <a:rPr lang="ko-KR" altLang="en-US" sz="1600" dirty="0"/>
              <a:t>추천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 smtClean="0"/>
              <a:t>최저</a:t>
            </a:r>
            <a:r>
              <a:rPr lang="en-US" altLang="ko-KR" sz="1600" dirty="0"/>
              <a:t>x</a:t>
            </a:r>
            <a:endParaRPr lang="ko-KR" altLang="en-US" sz="1600" dirty="0"/>
          </a:p>
        </p:txBody>
      </p:sp>
      <p:sp>
        <p:nvSpPr>
          <p:cNvPr id="117" name="TextBox 116"/>
          <p:cNvSpPr txBox="1"/>
          <p:nvPr/>
        </p:nvSpPr>
        <p:spPr>
          <a:xfrm>
            <a:off x="2814552" y="4755470"/>
            <a:ext cx="11082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건국대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자기</a:t>
            </a:r>
            <a:endParaRPr lang="en-US" altLang="ko-KR" sz="1600" dirty="0"/>
          </a:p>
          <a:p>
            <a:pPr algn="ctr"/>
            <a:r>
              <a:rPr lang="ko-KR" altLang="en-US" sz="1600" dirty="0"/>
              <a:t>추천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 smtClean="0"/>
              <a:t>최저</a:t>
            </a:r>
            <a:r>
              <a:rPr lang="en-US" altLang="ko-KR" sz="1600" dirty="0"/>
              <a:t>x</a:t>
            </a:r>
            <a:endParaRPr lang="ko-KR" altLang="en-US" sz="1600" dirty="0"/>
          </a:p>
        </p:txBody>
      </p:sp>
      <p:sp>
        <p:nvSpPr>
          <p:cNvPr id="118" name="TextBox 117"/>
          <p:cNvSpPr txBox="1"/>
          <p:nvPr/>
        </p:nvSpPr>
        <p:spPr>
          <a:xfrm>
            <a:off x="1740833" y="4502402"/>
            <a:ext cx="760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55" name="TextBox 54"/>
          <p:cNvSpPr txBox="1"/>
          <p:nvPr/>
        </p:nvSpPr>
        <p:spPr>
          <a:xfrm>
            <a:off x="1660064" y="1148037"/>
            <a:ext cx="2135754" cy="52045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56" name="그림 5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880478" y="1239303"/>
            <a:ext cx="4311522" cy="47551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&lt;2022</a:t>
            </a:r>
            <a:r>
              <a:rPr lang="ko-KR" altLang="en-US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학년도 예측</a:t>
            </a: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건국대 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학교추천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지역균형으로 변경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교과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100%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건국대 자기추천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학력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활동중심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b="1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최저학력기준 신설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↓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경북대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전남대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수의예과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학력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활동중심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최저학력기준 신설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모집인원감소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=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충남대</a:t>
            </a: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수의예과</a:t>
            </a:r>
            <a:r>
              <a:rPr lang="en-US" altLang="ko-KR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학력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활동중심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최저학력기준 강화</a:t>
            </a:r>
            <a:r>
              <a:rPr lang="en-US" altLang="ko-KR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서류</a:t>
            </a:r>
            <a:r>
              <a:rPr lang="ko-KR" altLang="en-US" sz="1600" b="1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↓</a:t>
            </a:r>
            <a:r>
              <a:rPr lang="en-US" altLang="ko-KR" sz="16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862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5992" y="1134210"/>
            <a:ext cx="113332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err="1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학생부종합</a:t>
            </a:r>
            <a:r>
              <a:rPr lang="ko-KR" altLang="en-US" sz="80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교과 분석법</a:t>
            </a: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3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교과 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 1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30972"/>
              </p:ext>
            </p:extLst>
          </p:nvPr>
        </p:nvGraphicFramePr>
        <p:xfrm>
          <a:off x="812490" y="2045312"/>
          <a:ext cx="4946428" cy="26312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6607">
                  <a:extLst>
                    <a:ext uri="{9D8B030D-6E8A-4147-A177-3AD203B41FA5}">
                      <a16:colId xmlns:a16="http://schemas.microsoft.com/office/drawing/2014/main" val="312347190"/>
                    </a:ext>
                  </a:extLst>
                </a:gridCol>
                <a:gridCol w="1236607">
                  <a:extLst>
                    <a:ext uri="{9D8B030D-6E8A-4147-A177-3AD203B41FA5}">
                      <a16:colId xmlns:a16="http://schemas.microsoft.com/office/drawing/2014/main" val="4687021"/>
                    </a:ext>
                  </a:extLst>
                </a:gridCol>
                <a:gridCol w="1236607">
                  <a:extLst>
                    <a:ext uri="{9D8B030D-6E8A-4147-A177-3AD203B41FA5}">
                      <a16:colId xmlns:a16="http://schemas.microsoft.com/office/drawing/2014/main" val="1414618344"/>
                    </a:ext>
                  </a:extLst>
                </a:gridCol>
                <a:gridCol w="1236607">
                  <a:extLst>
                    <a:ext uri="{9D8B030D-6E8A-4147-A177-3AD203B41FA5}">
                      <a16:colId xmlns:a16="http://schemas.microsoft.com/office/drawing/2014/main" val="2927799305"/>
                    </a:ext>
                  </a:extLst>
                </a:gridCol>
              </a:tblGrid>
              <a:tr h="1221746"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solidFill>
                            <a:srgbClr val="FFFF00"/>
                          </a:solidFill>
                          <a:effectLst/>
                        </a:rPr>
                        <a:t>A</a:t>
                      </a:r>
                      <a:r>
                        <a:rPr lang="ko-KR" sz="2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학생</a:t>
                      </a:r>
                      <a:r>
                        <a:rPr lang="en-US" altLang="ko-KR" sz="2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 /</a:t>
                      </a:r>
                      <a:r>
                        <a:rPr lang="en-US" altLang="ko-KR" sz="2400" b="1" kern="0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2400" b="1" kern="0" baseline="0" dirty="0" err="1" smtClean="0">
                          <a:solidFill>
                            <a:srgbClr val="FFFF00"/>
                          </a:solidFill>
                          <a:effectLst/>
                        </a:rPr>
                        <a:t>전교과</a:t>
                      </a:r>
                      <a:r>
                        <a:rPr lang="ko-KR" altLang="en-US" sz="2400" b="1" kern="0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2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1.63</a:t>
                      </a:r>
                      <a:r>
                        <a:rPr lang="en-US" sz="2400" b="1" kern="0" dirty="0">
                          <a:solidFill>
                            <a:srgbClr val="FFFF00"/>
                          </a:solidFill>
                          <a:effectLst/>
                        </a:rPr>
                        <a:t/>
                      </a:r>
                      <a:br>
                        <a:rPr lang="en-US" sz="2400" b="1" kern="0" dirty="0">
                          <a:solidFill>
                            <a:srgbClr val="FFFF00"/>
                          </a:solidFill>
                          <a:effectLst/>
                        </a:rPr>
                      </a:b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서울대</a:t>
                      </a: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연세대</a:t>
                      </a: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고려대 의예과</a:t>
                      </a: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 1</a:t>
                      </a:r>
                      <a:r>
                        <a:rPr lang="ko-KR" sz="1800" b="1" kern="0" dirty="0" err="1">
                          <a:solidFill>
                            <a:schemeClr val="tx1"/>
                          </a:solidFill>
                          <a:effectLst/>
                        </a:rPr>
                        <a:t>차합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269963"/>
                  </a:ext>
                </a:extLst>
              </a:tr>
              <a:tr h="70473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800" b="1" kern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endParaRPr lang="ko-KR" sz="18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117670"/>
                  </a:ext>
                </a:extLst>
              </a:tr>
              <a:tr h="70473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800" b="1" kern="0">
                          <a:solidFill>
                            <a:schemeClr val="tx1"/>
                          </a:solidFill>
                          <a:effectLst/>
                        </a:rPr>
                        <a:t>교과성적</a:t>
                      </a:r>
                      <a:endParaRPr lang="ko-KR" sz="18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2.36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1.24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1.07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4141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73727" y="4917344"/>
            <a:ext cx="8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학년이 거듭될 수록 교과성적이 향상된다면 </a:t>
            </a:r>
            <a:r>
              <a:rPr lang="ko-KR" altLang="en-US" b="1" dirty="0" err="1" smtClean="0"/>
              <a:t>학업역량</a:t>
            </a:r>
            <a:r>
              <a:rPr lang="ko-KR" altLang="en-US" b="1" dirty="0" smtClean="0"/>
              <a:t> 및 발전가능성을 높게 평가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17682" y="1449114"/>
            <a:ext cx="6603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성적 추이 확인</a:t>
            </a:r>
            <a:endParaRPr lang="ko-KR" altLang="en-US" sz="2400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037888"/>
              </p:ext>
            </p:extLst>
          </p:nvPr>
        </p:nvGraphicFramePr>
        <p:xfrm>
          <a:off x="6497511" y="2045314"/>
          <a:ext cx="4941280" cy="26312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5320">
                  <a:extLst>
                    <a:ext uri="{9D8B030D-6E8A-4147-A177-3AD203B41FA5}">
                      <a16:colId xmlns:a16="http://schemas.microsoft.com/office/drawing/2014/main" val="816318395"/>
                    </a:ext>
                  </a:extLst>
                </a:gridCol>
                <a:gridCol w="1235320">
                  <a:extLst>
                    <a:ext uri="{9D8B030D-6E8A-4147-A177-3AD203B41FA5}">
                      <a16:colId xmlns:a16="http://schemas.microsoft.com/office/drawing/2014/main" val="2292797394"/>
                    </a:ext>
                  </a:extLst>
                </a:gridCol>
                <a:gridCol w="1235320">
                  <a:extLst>
                    <a:ext uri="{9D8B030D-6E8A-4147-A177-3AD203B41FA5}">
                      <a16:colId xmlns:a16="http://schemas.microsoft.com/office/drawing/2014/main" val="3535716255"/>
                    </a:ext>
                  </a:extLst>
                </a:gridCol>
                <a:gridCol w="1235320">
                  <a:extLst>
                    <a:ext uri="{9D8B030D-6E8A-4147-A177-3AD203B41FA5}">
                      <a16:colId xmlns:a16="http://schemas.microsoft.com/office/drawing/2014/main" val="2311345196"/>
                    </a:ext>
                  </a:extLst>
                </a:gridCol>
              </a:tblGrid>
              <a:tr h="1232710"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solidFill>
                            <a:srgbClr val="FFFF00"/>
                          </a:solidFill>
                          <a:effectLst/>
                        </a:rPr>
                        <a:t>B</a:t>
                      </a:r>
                      <a:r>
                        <a:rPr lang="ko-KR" sz="2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학생</a:t>
                      </a:r>
                      <a:r>
                        <a:rPr lang="en-US" altLang="ko-KR" sz="2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 / </a:t>
                      </a:r>
                      <a:r>
                        <a:rPr lang="ko-KR" altLang="en-US" sz="2400" b="1" kern="0" dirty="0" err="1" smtClean="0">
                          <a:solidFill>
                            <a:srgbClr val="FFFF00"/>
                          </a:solidFill>
                          <a:effectLst/>
                        </a:rPr>
                        <a:t>전교과</a:t>
                      </a:r>
                      <a:r>
                        <a:rPr lang="ko-KR" altLang="en-US" sz="2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2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1.58</a:t>
                      </a:r>
                      <a:r>
                        <a:rPr lang="en-US" sz="2400" b="1" kern="0" dirty="0">
                          <a:solidFill>
                            <a:srgbClr val="FFFF00"/>
                          </a:solidFill>
                          <a:effectLst/>
                        </a:rPr>
                        <a:t/>
                      </a:r>
                      <a:br>
                        <a:rPr lang="en-US" sz="2400" b="1" kern="0" dirty="0">
                          <a:solidFill>
                            <a:srgbClr val="FFFF00"/>
                          </a:solidFill>
                          <a:effectLst/>
                        </a:rPr>
                      </a:b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서울대</a:t>
                      </a: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고려대</a:t>
                      </a: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경희대 의예과 </a:t>
                      </a:r>
                      <a:r>
                        <a:rPr lang="en-US" altLang="ko-KR" sz="18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altLang="en-US" sz="1800" b="1" kern="0" dirty="0" err="1" smtClean="0">
                          <a:solidFill>
                            <a:schemeClr val="tx1"/>
                          </a:solidFill>
                          <a:effectLst/>
                        </a:rPr>
                        <a:t>차</a:t>
                      </a:r>
                      <a:r>
                        <a:rPr lang="ko-KR" sz="1800" b="1" kern="0" dirty="0" err="1" smtClean="0">
                          <a:solidFill>
                            <a:schemeClr val="tx1"/>
                          </a:solidFill>
                          <a:effectLst/>
                        </a:rPr>
                        <a:t>불합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490747"/>
                  </a:ext>
                </a:extLst>
              </a:tr>
              <a:tr h="69925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800" b="1" kern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endParaRPr lang="ko-KR" sz="18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724089"/>
                  </a:ext>
                </a:extLst>
              </a:tr>
              <a:tr h="69925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800" b="1" kern="0" dirty="0">
                          <a:solidFill>
                            <a:schemeClr val="tx1"/>
                          </a:solidFill>
                          <a:effectLst/>
                        </a:rPr>
                        <a:t>교과성적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1.9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1.3</a:t>
                      </a:r>
                      <a:endParaRPr lang="ko-KR" sz="18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69404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2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교과 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 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191885"/>
              </p:ext>
            </p:extLst>
          </p:nvPr>
        </p:nvGraphicFramePr>
        <p:xfrm>
          <a:off x="826477" y="2044063"/>
          <a:ext cx="4966978" cy="41808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5967">
                  <a:extLst>
                    <a:ext uri="{9D8B030D-6E8A-4147-A177-3AD203B41FA5}">
                      <a16:colId xmlns:a16="http://schemas.microsoft.com/office/drawing/2014/main" val="3653938662"/>
                    </a:ext>
                  </a:extLst>
                </a:gridCol>
                <a:gridCol w="1473997">
                  <a:extLst>
                    <a:ext uri="{9D8B030D-6E8A-4147-A177-3AD203B41FA5}">
                      <a16:colId xmlns:a16="http://schemas.microsoft.com/office/drawing/2014/main" val="262384196"/>
                    </a:ext>
                  </a:extLst>
                </a:gridCol>
                <a:gridCol w="1178507">
                  <a:extLst>
                    <a:ext uri="{9D8B030D-6E8A-4147-A177-3AD203B41FA5}">
                      <a16:colId xmlns:a16="http://schemas.microsoft.com/office/drawing/2014/main" val="1560938474"/>
                    </a:ext>
                  </a:extLst>
                </a:gridCol>
                <a:gridCol w="1178507">
                  <a:extLst>
                    <a:ext uri="{9D8B030D-6E8A-4147-A177-3AD203B41FA5}">
                      <a16:colId xmlns:a16="http://schemas.microsoft.com/office/drawing/2014/main" val="862454096"/>
                    </a:ext>
                  </a:extLst>
                </a:gridCol>
              </a:tblGrid>
              <a:tr h="1191506"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2400" kern="100" dirty="0" err="1">
                          <a:solidFill>
                            <a:srgbClr val="FFFF00"/>
                          </a:solidFill>
                          <a:effectLst/>
                        </a:rPr>
                        <a:t>일반고</a:t>
                      </a:r>
                      <a:r>
                        <a:rPr lang="ko-KR" sz="2400" kern="1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>
                          <a:solidFill>
                            <a:srgbClr val="FFFF00"/>
                          </a:solidFill>
                          <a:effectLst/>
                        </a:rPr>
                        <a:t>A</a:t>
                      </a:r>
                      <a:r>
                        <a:rPr lang="ko-KR" sz="2400" kern="100" dirty="0">
                          <a:solidFill>
                            <a:srgbClr val="FFFF00"/>
                          </a:solidFill>
                          <a:effectLst/>
                        </a:rPr>
                        <a:t>학생 </a:t>
                      </a:r>
                      <a:r>
                        <a:rPr lang="en-US" sz="2400" kern="100" dirty="0">
                          <a:solidFill>
                            <a:srgbClr val="FFFF00"/>
                          </a:solidFill>
                          <a:effectLst/>
                        </a:rPr>
                        <a:t>/ </a:t>
                      </a:r>
                      <a:r>
                        <a:rPr lang="ko-KR" sz="2400" kern="100" dirty="0" err="1">
                          <a:solidFill>
                            <a:srgbClr val="FFFF00"/>
                          </a:solidFill>
                          <a:effectLst/>
                        </a:rPr>
                        <a:t>전교과</a:t>
                      </a:r>
                      <a:r>
                        <a:rPr lang="ko-KR" sz="2400" kern="1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>
                          <a:solidFill>
                            <a:srgbClr val="FFFF00"/>
                          </a:solidFill>
                          <a:effectLst/>
                        </a:rPr>
                        <a:t>1.11</a:t>
                      </a:r>
                      <a:endParaRPr lang="ko-KR" sz="2400" kern="1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</a:rPr>
                        <a:t>울산대 의예과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</a:rPr>
                        <a:t>고려대 의과대학 합격</a:t>
                      </a:r>
                      <a:endParaRPr lang="ko-KR" sz="18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990180"/>
                  </a:ext>
                </a:extLst>
              </a:tr>
              <a:tr h="35482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 dirty="0">
                          <a:solidFill>
                            <a:schemeClr val="tx1"/>
                          </a:solidFill>
                          <a:effectLst/>
                        </a:rPr>
                        <a:t>과목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 dirty="0" err="1">
                          <a:solidFill>
                            <a:schemeClr val="tx1"/>
                          </a:solidFill>
                          <a:effectLst/>
                        </a:rPr>
                        <a:t>원점수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 dirty="0">
                          <a:solidFill>
                            <a:schemeClr val="tx1"/>
                          </a:solidFill>
                          <a:effectLst/>
                        </a:rPr>
                        <a:t>평균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 dirty="0">
                          <a:solidFill>
                            <a:schemeClr val="tx1"/>
                          </a:solidFill>
                          <a:effectLst/>
                        </a:rPr>
                        <a:t>석차등급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993230"/>
                  </a:ext>
                </a:extLst>
              </a:tr>
              <a:tr h="35482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화작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50.8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653908"/>
                  </a:ext>
                </a:extLst>
              </a:tr>
              <a:tr h="35482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확통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54.7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366450"/>
                  </a:ext>
                </a:extLst>
              </a:tr>
              <a:tr h="35482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기벡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93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55.5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489294"/>
                  </a:ext>
                </a:extLst>
              </a:tr>
              <a:tr h="35482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영독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99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53.3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520760"/>
                  </a:ext>
                </a:extLst>
              </a:tr>
              <a:tr h="35482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화</a:t>
                      </a: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96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54.5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446281"/>
                  </a:ext>
                </a:extLst>
              </a:tr>
              <a:tr h="35482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생</a:t>
                      </a: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48.7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6145"/>
                  </a:ext>
                </a:extLst>
              </a:tr>
              <a:tr h="50561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 dirty="0">
                          <a:solidFill>
                            <a:srgbClr val="FFFF00"/>
                          </a:solidFill>
                          <a:effectLst/>
                        </a:rPr>
                        <a:t>전체평균</a:t>
                      </a:r>
                      <a:endParaRPr lang="ko-KR" sz="16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solidFill>
                            <a:srgbClr val="FFFF00"/>
                          </a:solidFill>
                          <a:effectLst/>
                        </a:rPr>
                        <a:t>97.7</a:t>
                      </a:r>
                      <a:endParaRPr lang="ko-KR" sz="20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solidFill>
                            <a:srgbClr val="FFFF00"/>
                          </a:solidFill>
                          <a:effectLst/>
                        </a:rPr>
                        <a:t>52.9</a:t>
                      </a:r>
                      <a:endParaRPr lang="ko-KR" sz="20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endParaRPr lang="ko-KR" sz="20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1033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17682" y="1449114"/>
            <a:ext cx="6603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과목별 </a:t>
            </a:r>
            <a:r>
              <a:rPr lang="ko-KR" altLang="en-US" sz="2400" b="1" dirty="0" err="1" smtClean="0"/>
              <a:t>원점수</a:t>
            </a:r>
            <a:r>
              <a:rPr lang="ko-KR" altLang="en-US" sz="2400" b="1" dirty="0" smtClean="0"/>
              <a:t> 확인</a:t>
            </a:r>
            <a:endParaRPr lang="ko-KR" altLang="en-US" sz="2400" b="1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158255"/>
              </p:ext>
            </p:extLst>
          </p:nvPr>
        </p:nvGraphicFramePr>
        <p:xfrm>
          <a:off x="6479927" y="2049988"/>
          <a:ext cx="4966978" cy="41808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1706">
                  <a:extLst>
                    <a:ext uri="{9D8B030D-6E8A-4147-A177-3AD203B41FA5}">
                      <a16:colId xmlns:a16="http://schemas.microsoft.com/office/drawing/2014/main" val="1791643453"/>
                    </a:ext>
                  </a:extLst>
                </a:gridCol>
                <a:gridCol w="1398034">
                  <a:extLst>
                    <a:ext uri="{9D8B030D-6E8A-4147-A177-3AD203B41FA5}">
                      <a16:colId xmlns:a16="http://schemas.microsoft.com/office/drawing/2014/main" val="795870865"/>
                    </a:ext>
                  </a:extLst>
                </a:gridCol>
                <a:gridCol w="1173619">
                  <a:extLst>
                    <a:ext uri="{9D8B030D-6E8A-4147-A177-3AD203B41FA5}">
                      <a16:colId xmlns:a16="http://schemas.microsoft.com/office/drawing/2014/main" val="2659003231"/>
                    </a:ext>
                  </a:extLst>
                </a:gridCol>
                <a:gridCol w="1173619">
                  <a:extLst>
                    <a:ext uri="{9D8B030D-6E8A-4147-A177-3AD203B41FA5}">
                      <a16:colId xmlns:a16="http://schemas.microsoft.com/office/drawing/2014/main" val="906948489"/>
                    </a:ext>
                  </a:extLst>
                </a:gridCol>
              </a:tblGrid>
              <a:tr h="1201512"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2400" kern="100" dirty="0" err="1">
                          <a:solidFill>
                            <a:srgbClr val="FFFF00"/>
                          </a:solidFill>
                          <a:effectLst/>
                        </a:rPr>
                        <a:t>일반고</a:t>
                      </a:r>
                      <a:r>
                        <a:rPr lang="en-US" sz="2400" kern="100" dirty="0">
                          <a:solidFill>
                            <a:srgbClr val="FFFF00"/>
                          </a:solidFill>
                          <a:effectLst/>
                        </a:rPr>
                        <a:t> B</a:t>
                      </a:r>
                      <a:r>
                        <a:rPr lang="ko-KR" sz="2400" kern="100" dirty="0">
                          <a:solidFill>
                            <a:srgbClr val="FFFF00"/>
                          </a:solidFill>
                          <a:effectLst/>
                        </a:rPr>
                        <a:t>학생 </a:t>
                      </a:r>
                      <a:r>
                        <a:rPr lang="en-US" sz="2400" kern="100" dirty="0">
                          <a:solidFill>
                            <a:srgbClr val="FFFF00"/>
                          </a:solidFill>
                          <a:effectLst/>
                        </a:rPr>
                        <a:t>/ </a:t>
                      </a:r>
                      <a:r>
                        <a:rPr lang="ko-KR" sz="2400" kern="100" dirty="0" err="1">
                          <a:solidFill>
                            <a:srgbClr val="FFFF00"/>
                          </a:solidFill>
                          <a:effectLst/>
                        </a:rPr>
                        <a:t>전교과</a:t>
                      </a:r>
                      <a:r>
                        <a:rPr lang="ko-KR" sz="2400" kern="1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>
                          <a:solidFill>
                            <a:srgbClr val="FFFF00"/>
                          </a:solidFill>
                          <a:effectLst/>
                        </a:rPr>
                        <a:t>1.05</a:t>
                      </a:r>
                      <a:endParaRPr lang="ko-KR" sz="2400" kern="1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</a:rPr>
                        <a:t>이화여대 </a:t>
                      </a:r>
                      <a:r>
                        <a:rPr lang="ko-KR" sz="1800" kern="100" dirty="0" smtClean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r>
                        <a:rPr lang="en-US" altLang="ko-KR" sz="1800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sz="1800" kern="100" dirty="0" smtClean="0">
                          <a:solidFill>
                            <a:schemeClr val="tx1"/>
                          </a:solidFill>
                          <a:effectLst/>
                        </a:rPr>
                        <a:t>불합격</a:t>
                      </a:r>
                      <a:endParaRPr lang="ko-KR" sz="18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393688"/>
                  </a:ext>
                </a:extLst>
              </a:tr>
              <a:tr h="35260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 dirty="0">
                          <a:solidFill>
                            <a:schemeClr val="tx1"/>
                          </a:solidFill>
                          <a:effectLst/>
                        </a:rPr>
                        <a:t>과목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 dirty="0" err="1">
                          <a:solidFill>
                            <a:schemeClr val="tx1"/>
                          </a:solidFill>
                          <a:effectLst/>
                        </a:rPr>
                        <a:t>원점수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평균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석차등급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279242"/>
                  </a:ext>
                </a:extLst>
              </a:tr>
              <a:tr h="35260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화작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75.2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653699"/>
                  </a:ext>
                </a:extLst>
              </a:tr>
              <a:tr h="35260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기벡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56.7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177990"/>
                  </a:ext>
                </a:extLst>
              </a:tr>
              <a:tr h="35260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수학연습</a:t>
                      </a: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93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59.6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102157"/>
                  </a:ext>
                </a:extLst>
              </a:tr>
              <a:tr h="35260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영독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96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63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088688"/>
                  </a:ext>
                </a:extLst>
              </a:tr>
              <a:tr h="35260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지</a:t>
                      </a: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64.9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152748"/>
                  </a:ext>
                </a:extLst>
              </a:tr>
              <a:tr h="35260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>
                          <a:solidFill>
                            <a:schemeClr val="tx1"/>
                          </a:solidFill>
                          <a:effectLst/>
                        </a:rPr>
                        <a:t>생</a:t>
                      </a: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68.6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6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143458"/>
                  </a:ext>
                </a:extLst>
              </a:tr>
              <a:tr h="51117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600" b="1" kern="0" dirty="0">
                          <a:solidFill>
                            <a:srgbClr val="FFFF00"/>
                          </a:solidFill>
                          <a:effectLst/>
                        </a:rPr>
                        <a:t>전체평균</a:t>
                      </a:r>
                      <a:endParaRPr lang="ko-KR" sz="16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solidFill>
                            <a:srgbClr val="FFFF00"/>
                          </a:solidFill>
                          <a:effectLst/>
                        </a:rPr>
                        <a:t>92.5</a:t>
                      </a:r>
                      <a:endParaRPr lang="ko-KR" sz="20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solidFill>
                            <a:srgbClr val="FFFF00"/>
                          </a:solidFill>
                          <a:effectLst/>
                        </a:rPr>
                        <a:t>64.6</a:t>
                      </a:r>
                      <a:endParaRPr lang="ko-KR" sz="20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endParaRPr lang="ko-KR" sz="20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213646"/>
                  </a:ext>
                </a:extLst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5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교과 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 3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7682" y="1449114"/>
            <a:ext cx="6603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표준편차 확인</a:t>
            </a:r>
            <a:r>
              <a:rPr lang="en-US" altLang="ko-KR" sz="2400" b="1" dirty="0" smtClean="0"/>
              <a:t>(</a:t>
            </a:r>
            <a:r>
              <a:rPr lang="ko-KR" altLang="en-US" sz="2400" b="1" dirty="0" err="1" smtClean="0"/>
              <a:t>수학기준</a:t>
            </a:r>
            <a:r>
              <a:rPr lang="ko-KR" altLang="en-US" sz="2400" b="1" dirty="0" smtClean="0"/>
              <a:t> 분석</a:t>
            </a:r>
            <a:r>
              <a:rPr lang="en-US" altLang="ko-KR" sz="2400" b="1" dirty="0" smtClean="0"/>
              <a:t>)</a:t>
            </a:r>
            <a:endParaRPr lang="ko-KR" alt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92837" y="4797610"/>
            <a:ext cx="3455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err="1" smtClean="0"/>
              <a:t>종합전형</a:t>
            </a:r>
            <a:r>
              <a:rPr lang="ko-KR" altLang="en-US" sz="2800" dirty="0" smtClean="0"/>
              <a:t> 유리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139354" y="4746388"/>
            <a:ext cx="3455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err="1" smtClean="0"/>
              <a:t>교과전형</a:t>
            </a:r>
            <a:r>
              <a:rPr lang="ko-KR" altLang="en-US" sz="2800" dirty="0" smtClean="0"/>
              <a:t> 유리</a:t>
            </a:r>
            <a:endParaRPr lang="ko-KR" alt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81720" y="5653497"/>
            <a:ext cx="10619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학력수준이 높은 고등학교 일수록 </a:t>
            </a:r>
            <a:r>
              <a:rPr lang="ko-KR" altLang="en-US" b="1" dirty="0" smtClean="0">
                <a:solidFill>
                  <a:srgbClr val="FF0000"/>
                </a:solidFill>
              </a:rPr>
              <a:t>과목평균↑</a:t>
            </a:r>
            <a:r>
              <a:rPr lang="en-US" altLang="ko-KR" b="1" dirty="0" smtClean="0"/>
              <a:t>&amp;</a:t>
            </a:r>
            <a:r>
              <a:rPr lang="ko-KR" altLang="en-US" b="1" dirty="0" smtClean="0"/>
              <a:t> </a:t>
            </a:r>
            <a:r>
              <a:rPr lang="ko-KR" altLang="en-US" b="1" dirty="0" smtClean="0">
                <a:solidFill>
                  <a:srgbClr val="00B0F0"/>
                </a:solidFill>
              </a:rPr>
              <a:t>표준편차↓</a:t>
            </a:r>
            <a:r>
              <a:rPr lang="ko-KR" altLang="en-US" b="1" dirty="0" smtClean="0"/>
              <a:t> 경향이 있다</a:t>
            </a:r>
            <a:endParaRPr lang="ko-KR" altLang="en-US" b="1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064446"/>
              </p:ext>
            </p:extLst>
          </p:nvPr>
        </p:nvGraphicFramePr>
        <p:xfrm>
          <a:off x="817679" y="2035271"/>
          <a:ext cx="4975775" cy="26036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5155">
                  <a:extLst>
                    <a:ext uri="{9D8B030D-6E8A-4147-A177-3AD203B41FA5}">
                      <a16:colId xmlns:a16="http://schemas.microsoft.com/office/drawing/2014/main" val="1969301404"/>
                    </a:ext>
                  </a:extLst>
                </a:gridCol>
                <a:gridCol w="995155">
                  <a:extLst>
                    <a:ext uri="{9D8B030D-6E8A-4147-A177-3AD203B41FA5}">
                      <a16:colId xmlns:a16="http://schemas.microsoft.com/office/drawing/2014/main" val="357233891"/>
                    </a:ext>
                  </a:extLst>
                </a:gridCol>
                <a:gridCol w="995155">
                  <a:extLst>
                    <a:ext uri="{9D8B030D-6E8A-4147-A177-3AD203B41FA5}">
                      <a16:colId xmlns:a16="http://schemas.microsoft.com/office/drawing/2014/main" val="1109947667"/>
                    </a:ext>
                  </a:extLst>
                </a:gridCol>
                <a:gridCol w="995155">
                  <a:extLst>
                    <a:ext uri="{9D8B030D-6E8A-4147-A177-3AD203B41FA5}">
                      <a16:colId xmlns:a16="http://schemas.microsoft.com/office/drawing/2014/main" val="3848318052"/>
                    </a:ext>
                  </a:extLst>
                </a:gridCol>
                <a:gridCol w="995155">
                  <a:extLst>
                    <a:ext uri="{9D8B030D-6E8A-4147-A177-3AD203B41FA5}">
                      <a16:colId xmlns:a16="http://schemas.microsoft.com/office/drawing/2014/main" val="2233688168"/>
                    </a:ext>
                  </a:extLst>
                </a:gridCol>
              </a:tblGrid>
              <a:tr h="62567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2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A</a:t>
                      </a:r>
                      <a:r>
                        <a:rPr lang="ko-KR" altLang="en-US" sz="2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고등학교 학생</a:t>
                      </a:r>
                      <a:endParaRPr lang="ko-KR" altLang="en-US" sz="2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07456"/>
                  </a:ext>
                </a:extLst>
              </a:tr>
              <a:tr h="48580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원점수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과목평균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표준편차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석차등급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399003"/>
                  </a:ext>
                </a:extLst>
              </a:tr>
              <a:tr h="3927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1-1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85.7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7.7 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950617"/>
                  </a:ext>
                </a:extLst>
              </a:tr>
              <a:tr h="3927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1-2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87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87.3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7.8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021074"/>
                  </a:ext>
                </a:extLst>
              </a:tr>
              <a:tr h="7065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전학년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87.1 </a:t>
                      </a:r>
                      <a:endParaRPr lang="en-US" alt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82.4↑ </a:t>
                      </a:r>
                      <a:endParaRPr lang="en-US" altLang="ko-KR" sz="2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10.1↓ </a:t>
                      </a:r>
                      <a:endParaRPr lang="en-US" altLang="ko-KR" sz="2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4.6 </a:t>
                      </a:r>
                      <a:endParaRPr lang="en-US" alt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296147"/>
                  </a:ext>
                </a:extLst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691965"/>
              </p:ext>
            </p:extLst>
          </p:nvPr>
        </p:nvGraphicFramePr>
        <p:xfrm>
          <a:off x="6461667" y="2035271"/>
          <a:ext cx="4975775" cy="26036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5155">
                  <a:extLst>
                    <a:ext uri="{9D8B030D-6E8A-4147-A177-3AD203B41FA5}">
                      <a16:colId xmlns:a16="http://schemas.microsoft.com/office/drawing/2014/main" val="1326000844"/>
                    </a:ext>
                  </a:extLst>
                </a:gridCol>
                <a:gridCol w="995155">
                  <a:extLst>
                    <a:ext uri="{9D8B030D-6E8A-4147-A177-3AD203B41FA5}">
                      <a16:colId xmlns:a16="http://schemas.microsoft.com/office/drawing/2014/main" val="2784192200"/>
                    </a:ext>
                  </a:extLst>
                </a:gridCol>
                <a:gridCol w="995155">
                  <a:extLst>
                    <a:ext uri="{9D8B030D-6E8A-4147-A177-3AD203B41FA5}">
                      <a16:colId xmlns:a16="http://schemas.microsoft.com/office/drawing/2014/main" val="3301664978"/>
                    </a:ext>
                  </a:extLst>
                </a:gridCol>
                <a:gridCol w="995155">
                  <a:extLst>
                    <a:ext uri="{9D8B030D-6E8A-4147-A177-3AD203B41FA5}">
                      <a16:colId xmlns:a16="http://schemas.microsoft.com/office/drawing/2014/main" val="1520829146"/>
                    </a:ext>
                  </a:extLst>
                </a:gridCol>
                <a:gridCol w="995155">
                  <a:extLst>
                    <a:ext uri="{9D8B030D-6E8A-4147-A177-3AD203B41FA5}">
                      <a16:colId xmlns:a16="http://schemas.microsoft.com/office/drawing/2014/main" val="2038172399"/>
                    </a:ext>
                  </a:extLst>
                </a:gridCol>
              </a:tblGrid>
              <a:tr h="62128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24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r>
                        <a:rPr lang="ko-KR" altLang="en-US" sz="24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고등학교 학생</a:t>
                      </a:r>
                      <a:endParaRPr lang="ko-KR" altLang="en-US" sz="24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745110"/>
                  </a:ext>
                </a:extLst>
              </a:tr>
              <a:tr h="4845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원점수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과목평균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표준편차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석차등급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4899"/>
                  </a:ext>
                </a:extLst>
              </a:tr>
              <a:tr h="38766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1-1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60.6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14.4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ko-KR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315083"/>
                  </a:ext>
                </a:extLst>
              </a:tr>
              <a:tr h="41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1-2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61.5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15.3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674562"/>
                  </a:ext>
                </a:extLst>
              </a:tr>
              <a:tr h="696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전학년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85.9 </a:t>
                      </a:r>
                      <a:endParaRPr lang="en-US" alt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53.1 </a:t>
                      </a:r>
                      <a:r>
                        <a:rPr lang="en-US" altLang="ko-KR" sz="2000" b="1" u="none" strike="noStrike" dirty="0" smtClean="0">
                          <a:solidFill>
                            <a:srgbClr val="00B0F0"/>
                          </a:solidFill>
                          <a:effectLst/>
                        </a:rPr>
                        <a:t>↓</a:t>
                      </a:r>
                      <a:endParaRPr lang="en-US" altLang="ko-KR" sz="2000" b="1" i="0" u="none" strike="noStrike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17.1 </a:t>
                      </a:r>
                      <a:r>
                        <a:rPr lang="en-US" altLang="ko-KR" sz="2000" b="1" u="none" strike="noStrike" dirty="0" smtClean="0">
                          <a:solidFill>
                            <a:srgbClr val="00B0F0"/>
                          </a:solidFill>
                          <a:effectLst/>
                        </a:rPr>
                        <a:t>↑</a:t>
                      </a:r>
                      <a:endParaRPr lang="en-US" altLang="ko-KR" sz="2000" b="1" i="0" u="none" strike="noStrike" dirty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1.4 </a:t>
                      </a:r>
                      <a:endParaRPr lang="en-US" alt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912330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8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5992" y="1134210"/>
            <a:ext cx="113332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err="1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학생부종합</a:t>
            </a:r>
            <a:r>
              <a:rPr lang="ko-KR" altLang="en-US" sz="80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8000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비교과</a:t>
            </a: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분석법</a:t>
            </a: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47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 1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627302"/>
              </p:ext>
            </p:extLst>
          </p:nvPr>
        </p:nvGraphicFramePr>
        <p:xfrm>
          <a:off x="817682" y="1696917"/>
          <a:ext cx="10619649" cy="44928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3604">
                  <a:extLst>
                    <a:ext uri="{9D8B030D-6E8A-4147-A177-3AD203B41FA5}">
                      <a16:colId xmlns:a16="http://schemas.microsoft.com/office/drawing/2014/main" val="3176477853"/>
                    </a:ext>
                  </a:extLst>
                </a:gridCol>
                <a:gridCol w="4023329">
                  <a:extLst>
                    <a:ext uri="{9D8B030D-6E8A-4147-A177-3AD203B41FA5}">
                      <a16:colId xmlns:a16="http://schemas.microsoft.com/office/drawing/2014/main" val="3557888463"/>
                    </a:ext>
                  </a:extLst>
                </a:gridCol>
                <a:gridCol w="5282716">
                  <a:extLst>
                    <a:ext uri="{9D8B030D-6E8A-4147-A177-3AD203B41FA5}">
                      <a16:colId xmlns:a16="http://schemas.microsoft.com/office/drawing/2014/main" val="614415172"/>
                    </a:ext>
                  </a:extLst>
                </a:gridCol>
              </a:tblGrid>
              <a:tr h="40556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구분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학년도 변경사항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수생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967688"/>
                  </a:ext>
                </a:extLst>
              </a:tr>
              <a:tr h="13792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수상경력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err="1">
                          <a:solidFill>
                            <a:srgbClr val="FFFF00"/>
                          </a:solidFill>
                          <a:effectLst/>
                        </a:rPr>
                        <a:t>교내수상</a:t>
                      </a:r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 학기당 </a:t>
                      </a:r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건만</a:t>
                      </a:r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(3</a:t>
                      </a:r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년간 </a:t>
                      </a:r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6</a:t>
                      </a:r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건</a:t>
                      </a:r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) 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대입반영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rgbClr val="FFFF00"/>
                          </a:solidFill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rgbClr val="FFFF00"/>
                          </a:solidFill>
                        </a:rPr>
                        <a:t>수상실적을 직접 작성 대학에 추가 서류로 제출</a:t>
                      </a:r>
                      <a:endParaRPr lang="en-US" altLang="ko-KR" sz="1600" b="1" dirty="0" smtClean="0">
                        <a:solidFill>
                          <a:srgbClr val="FFFF00"/>
                        </a:solidFill>
                      </a:endParaRPr>
                    </a:p>
                    <a:p>
                      <a:pPr marL="0" indent="0" algn="l" font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600" b="1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rgbClr val="FFFF00"/>
                          </a:solidFill>
                        </a:rPr>
                        <a:t>- </a:t>
                      </a:r>
                      <a:r>
                        <a:rPr lang="ko-KR" altLang="en-US" sz="1600" b="1" dirty="0" err="1" smtClean="0">
                          <a:solidFill>
                            <a:srgbClr val="FFFF00"/>
                          </a:solidFill>
                        </a:rPr>
                        <a:t>진학사</a:t>
                      </a:r>
                      <a:r>
                        <a:rPr lang="en-US" altLang="ko-KR" sz="1600" b="1" dirty="0" smtClean="0">
                          <a:solidFill>
                            <a:srgbClr val="FFFF00"/>
                          </a:solidFill>
                        </a:rPr>
                        <a:t>, </a:t>
                      </a:r>
                      <a:r>
                        <a:rPr lang="ko-KR" altLang="en-US" sz="1600" b="1" dirty="0" err="1" smtClean="0">
                          <a:solidFill>
                            <a:srgbClr val="FFFF00"/>
                          </a:solidFill>
                        </a:rPr>
                        <a:t>유웨이</a:t>
                      </a:r>
                      <a:r>
                        <a:rPr lang="ko-KR" altLang="en-US" sz="1600" b="1" dirty="0" smtClean="0">
                          <a:solidFill>
                            <a:srgbClr val="FFFF00"/>
                          </a:solidFill>
                        </a:rPr>
                        <a:t> 등 대학별 접수 페이지 내에 </a:t>
                      </a:r>
                      <a:endParaRPr lang="en-US" altLang="ko-KR" sz="1600" b="1" dirty="0" smtClean="0">
                        <a:solidFill>
                          <a:srgbClr val="FFFF00"/>
                        </a:solidFill>
                      </a:endParaRPr>
                    </a:p>
                    <a:p>
                      <a:pPr marL="0" indent="0" algn="l" font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b="1" dirty="0" smtClean="0">
                          <a:solidFill>
                            <a:srgbClr val="FFFF00"/>
                          </a:solidFill>
                        </a:rPr>
                        <a:t>   </a:t>
                      </a:r>
                      <a:r>
                        <a:rPr lang="ko-KR" altLang="en-US" sz="1600" b="1" dirty="0" smtClean="0">
                          <a:solidFill>
                            <a:srgbClr val="FFFF00"/>
                          </a:solidFill>
                        </a:rPr>
                        <a:t>‘추가 서류 제출 </a:t>
                      </a:r>
                      <a:r>
                        <a:rPr lang="ko-KR" altLang="en-US" sz="1600" b="1" dirty="0" err="1" smtClean="0">
                          <a:solidFill>
                            <a:srgbClr val="FFFF00"/>
                          </a:solidFill>
                        </a:rPr>
                        <a:t>기능’을</a:t>
                      </a:r>
                      <a:r>
                        <a:rPr lang="ko-KR" altLang="en-US" sz="1600" b="1" dirty="0" smtClean="0">
                          <a:solidFill>
                            <a:srgbClr val="FFFF00"/>
                          </a:solidFill>
                        </a:rPr>
                        <a:t> 탑재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389832"/>
                  </a:ext>
                </a:extLst>
              </a:tr>
              <a:tr h="12252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동아리활동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자율동아리는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연간 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개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(30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자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만 기재</a:t>
                      </a:r>
                      <a:b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청소년 </a:t>
                      </a: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단체활동은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단체명만 기재</a:t>
                      </a:r>
                      <a:b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소논문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기재금지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</a:rPr>
                        <a:t>자체 조정이 불가능한 </a:t>
                      </a:r>
                      <a:r>
                        <a:rPr lang="ko-KR" altLang="en-US" sz="1600" b="1" dirty="0" smtClean="0">
                          <a:solidFill>
                            <a:srgbClr val="FFFF00"/>
                          </a:solidFill>
                        </a:rPr>
                        <a:t>서술형 항목은 </a:t>
                      </a:r>
                      <a:endParaRPr lang="en-US" altLang="ko-KR" sz="1600" b="1" dirty="0" smtClean="0">
                        <a:solidFill>
                          <a:srgbClr val="FFFF00"/>
                        </a:solidFill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600" b="1" dirty="0" smtClean="0">
                          <a:solidFill>
                            <a:srgbClr val="FFFF00"/>
                          </a:solidFill>
                        </a:rPr>
                        <a:t>입학사정관이 이를 고려해서 평가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</a:rPr>
                        <a:t>진행 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01130"/>
                  </a:ext>
                </a:extLst>
              </a:tr>
              <a:tr h="3920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봉사활동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특기사항 </a:t>
                      </a: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미기재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42983"/>
                  </a:ext>
                </a:extLst>
              </a:tr>
              <a:tr h="4325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진로활동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진로희망분야 대입 </a:t>
                      </a: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미반영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505351"/>
                  </a:ext>
                </a:extLst>
              </a:tr>
              <a:tr h="6582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교과활동</a:t>
                      </a:r>
                      <a:endParaRPr lang="ko-KR" altLang="en-US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방과후학교활동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수강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내용 </a:t>
                      </a:r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미기재</a:t>
                      </a:r>
                      <a:endParaRPr lang="ko-KR" alt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9981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682" y="1088629"/>
            <a:ext cx="6603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N</a:t>
            </a:r>
            <a:r>
              <a:rPr lang="ko-KR" altLang="en-US" sz="2400" b="1" dirty="0" smtClean="0"/>
              <a:t>수생 </a:t>
            </a:r>
            <a:r>
              <a:rPr lang="ko-KR" altLang="en-US" sz="2400" b="1" dirty="0" err="1" smtClean="0"/>
              <a:t>학생부종합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확인사항</a:t>
            </a:r>
            <a:endParaRPr lang="ko-KR" altLang="en-US" sz="24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7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 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321046"/>
              </p:ext>
            </p:extLst>
          </p:nvPr>
        </p:nvGraphicFramePr>
        <p:xfrm>
          <a:off x="817682" y="4756638"/>
          <a:ext cx="10619651" cy="14067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4841">
                  <a:extLst>
                    <a:ext uri="{9D8B030D-6E8A-4147-A177-3AD203B41FA5}">
                      <a16:colId xmlns:a16="http://schemas.microsoft.com/office/drawing/2014/main" val="3557888463"/>
                    </a:ext>
                  </a:extLst>
                </a:gridCol>
                <a:gridCol w="980343">
                  <a:extLst>
                    <a:ext uri="{9D8B030D-6E8A-4147-A177-3AD203B41FA5}">
                      <a16:colId xmlns:a16="http://schemas.microsoft.com/office/drawing/2014/main" val="2011042743"/>
                    </a:ext>
                  </a:extLst>
                </a:gridCol>
                <a:gridCol w="980343">
                  <a:extLst>
                    <a:ext uri="{9D8B030D-6E8A-4147-A177-3AD203B41FA5}">
                      <a16:colId xmlns:a16="http://schemas.microsoft.com/office/drawing/2014/main" val="3795819585"/>
                    </a:ext>
                  </a:extLst>
                </a:gridCol>
                <a:gridCol w="3437062">
                  <a:extLst>
                    <a:ext uri="{9D8B030D-6E8A-4147-A177-3AD203B41FA5}">
                      <a16:colId xmlns:a16="http://schemas.microsoft.com/office/drawing/2014/main" val="614415172"/>
                    </a:ext>
                  </a:extLst>
                </a:gridCol>
                <a:gridCol w="3437062">
                  <a:extLst>
                    <a:ext uri="{9D8B030D-6E8A-4147-A177-3AD203B41FA5}">
                      <a16:colId xmlns:a16="http://schemas.microsoft.com/office/drawing/2014/main" val="3641614618"/>
                    </a:ext>
                  </a:extLst>
                </a:gridCol>
              </a:tblGrid>
              <a:tr h="4688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구분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교과성적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수상실적 선택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967688"/>
                  </a:ext>
                </a:extLst>
              </a:tr>
              <a:tr h="4689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의약학계열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</a:rPr>
                        <a:t>전공적합성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</a:rPr>
                        <a:t>인성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89832"/>
                  </a:ext>
                </a:extLst>
              </a:tr>
              <a:tr h="4689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일반계열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6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1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6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16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</a:rPr>
                        <a:t>전공적합성</a:t>
                      </a:r>
                      <a:r>
                        <a:rPr lang="en-US" altLang="ko-KR" sz="1600" b="1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1" baseline="0" dirty="0" smtClean="0">
                          <a:solidFill>
                            <a:schemeClr val="tx1"/>
                          </a:solidFill>
                        </a:rPr>
                        <a:t>창의성</a:t>
                      </a:r>
                      <a:r>
                        <a:rPr lang="en-US" altLang="ko-KR" sz="16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</a:rPr>
                        <a:t>전공적합성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</a:rPr>
                        <a:t>학업역량</a:t>
                      </a:r>
                      <a:endParaRPr lang="ko-KR" alt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0113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682" y="1088629"/>
            <a:ext cx="6603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수상경력 선택 방법</a:t>
            </a:r>
            <a:endParaRPr lang="ko-KR" altLang="en-US" sz="2400" b="1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366759"/>
              </p:ext>
            </p:extLst>
          </p:nvPr>
        </p:nvGraphicFramePr>
        <p:xfrm>
          <a:off x="817680" y="1742721"/>
          <a:ext cx="10619650" cy="1009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3930">
                  <a:extLst>
                    <a:ext uri="{9D8B030D-6E8A-4147-A177-3AD203B41FA5}">
                      <a16:colId xmlns:a16="http://schemas.microsoft.com/office/drawing/2014/main" val="4051497149"/>
                    </a:ext>
                  </a:extLst>
                </a:gridCol>
                <a:gridCol w="2123930">
                  <a:extLst>
                    <a:ext uri="{9D8B030D-6E8A-4147-A177-3AD203B41FA5}">
                      <a16:colId xmlns:a16="http://schemas.microsoft.com/office/drawing/2014/main" val="2477132267"/>
                    </a:ext>
                  </a:extLst>
                </a:gridCol>
                <a:gridCol w="2123930">
                  <a:extLst>
                    <a:ext uri="{9D8B030D-6E8A-4147-A177-3AD203B41FA5}">
                      <a16:colId xmlns:a16="http://schemas.microsoft.com/office/drawing/2014/main" val="204481542"/>
                    </a:ext>
                  </a:extLst>
                </a:gridCol>
                <a:gridCol w="2123930">
                  <a:extLst>
                    <a:ext uri="{9D8B030D-6E8A-4147-A177-3AD203B41FA5}">
                      <a16:colId xmlns:a16="http://schemas.microsoft.com/office/drawing/2014/main" val="710421326"/>
                    </a:ext>
                  </a:extLst>
                </a:gridCol>
                <a:gridCol w="2123930">
                  <a:extLst>
                    <a:ext uri="{9D8B030D-6E8A-4147-A177-3AD203B41FA5}">
                      <a16:colId xmlns:a16="http://schemas.microsoft.com/office/drawing/2014/main" val="2592897176"/>
                    </a:ext>
                  </a:extLst>
                </a:gridCol>
              </a:tblGrid>
              <a:tr h="504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수상명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등급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위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수상연월일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수여기관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참가대상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참가인원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559699"/>
                  </a:ext>
                </a:extLst>
              </a:tr>
              <a:tr h="504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중요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중요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학년 학기 구분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해당고등학교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전교생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참가자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40412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17680" y="2910259"/>
            <a:ext cx="10619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b="1" u="sng" dirty="0" smtClean="0">
                <a:latin typeface="+mn-ea"/>
              </a:rPr>
              <a:t>교과성적이 우수</a:t>
            </a:r>
            <a:r>
              <a:rPr lang="ko-KR" altLang="en-US" sz="1600" b="1" dirty="0" smtClean="0">
                <a:latin typeface="+mn-ea"/>
              </a:rPr>
              <a:t>하면 </a:t>
            </a:r>
            <a:r>
              <a:rPr lang="ko-KR" altLang="en-US" sz="1600" b="1" u="sng" dirty="0" err="1" smtClean="0">
                <a:latin typeface="+mn-ea"/>
              </a:rPr>
              <a:t>교과우수상</a:t>
            </a:r>
            <a:r>
              <a:rPr lang="ko-KR" altLang="en-US" sz="1600" b="1" u="sng" dirty="0" smtClean="0">
                <a:latin typeface="+mn-ea"/>
              </a:rPr>
              <a:t> 배제</a:t>
            </a:r>
            <a:r>
              <a:rPr lang="ko-KR" altLang="en-US" sz="1600" b="1" dirty="0" smtClean="0">
                <a:latin typeface="+mn-ea"/>
              </a:rPr>
              <a:t>할 </a:t>
            </a:r>
            <a:r>
              <a:rPr lang="ko-KR" altLang="en-US" sz="1600" b="1" dirty="0">
                <a:latin typeface="+mn-ea"/>
              </a:rPr>
              <a:t>것</a:t>
            </a:r>
            <a:endParaRPr lang="en-US" altLang="ko-KR" sz="1600" b="1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b="1" u="sng" dirty="0">
                <a:latin typeface="+mn-ea"/>
              </a:rPr>
              <a:t>동일한 작품이나 내용으로 수준이 다른 상을 여러 번 수상</a:t>
            </a:r>
            <a:r>
              <a:rPr lang="ko-KR" altLang="en-US" sz="1600" b="1" dirty="0">
                <a:latin typeface="+mn-ea"/>
              </a:rPr>
              <a:t>하였을 경우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u="sng" dirty="0">
                <a:latin typeface="+mn-ea"/>
              </a:rPr>
              <a:t>최고 수준의 </a:t>
            </a:r>
            <a:r>
              <a:rPr lang="ko-KR" altLang="en-US" sz="1600" b="1" u="sng" dirty="0" err="1">
                <a:latin typeface="+mn-ea"/>
              </a:rPr>
              <a:t>수상경력만</a:t>
            </a:r>
            <a:r>
              <a:rPr lang="ko-KR" altLang="en-US" sz="1600" b="1" u="sng" dirty="0">
                <a:latin typeface="+mn-ea"/>
              </a:rPr>
              <a:t> </a:t>
            </a:r>
            <a:r>
              <a:rPr lang="ko-KR" altLang="en-US" sz="1600" b="1" u="sng" dirty="0" smtClean="0">
                <a:latin typeface="+mn-ea"/>
              </a:rPr>
              <a:t>선택</a:t>
            </a:r>
            <a:endParaRPr lang="en-US" altLang="ko-KR" sz="1600" b="1" u="sng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b="1" u="sng" dirty="0" smtClean="0">
                <a:latin typeface="+mn-ea"/>
              </a:rPr>
              <a:t>수상실적이 많을 경우</a:t>
            </a:r>
            <a:r>
              <a:rPr lang="ko-KR" altLang="en-US" sz="1600" b="1" dirty="0" smtClean="0">
                <a:latin typeface="+mn-ea"/>
              </a:rPr>
              <a:t> </a:t>
            </a:r>
            <a:r>
              <a:rPr lang="ko-KR" altLang="en-US" sz="1600" b="1" u="sng" dirty="0" err="1" smtClean="0">
                <a:latin typeface="+mn-ea"/>
              </a:rPr>
              <a:t>전공적합성</a:t>
            </a:r>
            <a:r>
              <a:rPr lang="en-US" altLang="ko-KR" sz="1600" b="1" u="sng" dirty="0" smtClean="0">
                <a:latin typeface="+mn-ea"/>
              </a:rPr>
              <a:t>, </a:t>
            </a:r>
            <a:r>
              <a:rPr lang="ko-KR" altLang="en-US" sz="1600" b="1" u="sng" dirty="0" err="1" smtClean="0">
                <a:latin typeface="+mn-ea"/>
              </a:rPr>
              <a:t>학업역량</a:t>
            </a:r>
            <a:r>
              <a:rPr lang="en-US" altLang="ko-KR" sz="1600" b="1" u="sng" dirty="0" smtClean="0">
                <a:latin typeface="+mn-ea"/>
              </a:rPr>
              <a:t>, </a:t>
            </a:r>
            <a:r>
              <a:rPr lang="ko-KR" altLang="en-US" sz="1600" b="1" u="sng" dirty="0" smtClean="0">
                <a:latin typeface="+mn-ea"/>
              </a:rPr>
              <a:t>인성</a:t>
            </a:r>
            <a:r>
              <a:rPr lang="en-US" altLang="ko-KR" sz="1600" b="1" u="sng" dirty="0" smtClean="0">
                <a:latin typeface="+mn-ea"/>
              </a:rPr>
              <a:t>, </a:t>
            </a:r>
            <a:r>
              <a:rPr lang="ko-KR" altLang="en-US" sz="1600" b="1" u="sng" dirty="0" smtClean="0">
                <a:latin typeface="+mn-ea"/>
              </a:rPr>
              <a:t>발전가능성을 고려해서 선택</a:t>
            </a:r>
            <a:r>
              <a:rPr lang="en-US" altLang="ko-KR" sz="1600" b="1" u="sng" dirty="0" smtClean="0">
                <a:latin typeface="+mn-ea"/>
              </a:rPr>
              <a:t>(</a:t>
            </a:r>
            <a:r>
              <a:rPr lang="ko-KR" altLang="en-US" sz="1600" b="1" u="sng" dirty="0" err="1" smtClean="0">
                <a:latin typeface="+mn-ea"/>
              </a:rPr>
              <a:t>의약학계열</a:t>
            </a:r>
            <a:r>
              <a:rPr lang="en-US" altLang="ko-KR" sz="1600" b="1" u="sng" dirty="0" smtClean="0">
                <a:latin typeface="+mn-ea"/>
              </a:rPr>
              <a:t>)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ko-KR" altLang="en-US" sz="1600" b="1" u="sng" dirty="0" err="1" smtClean="0">
                <a:latin typeface="+mn-ea"/>
              </a:rPr>
              <a:t>세부능력</a:t>
            </a:r>
            <a:r>
              <a:rPr lang="ko-KR" altLang="en-US" sz="1600" b="1" u="sng" dirty="0" smtClean="0">
                <a:latin typeface="+mn-ea"/>
              </a:rPr>
              <a:t> 및 특기사항 </a:t>
            </a:r>
            <a:r>
              <a:rPr lang="ko-KR" altLang="en-US" sz="1600" b="1" u="sng" dirty="0">
                <a:latin typeface="+mn-ea"/>
              </a:rPr>
              <a:t>기록</a:t>
            </a:r>
            <a:r>
              <a:rPr lang="ko-KR" altLang="en-US" sz="1600" b="1" dirty="0">
                <a:latin typeface="+mn-ea"/>
              </a:rPr>
              <a:t>에서 </a:t>
            </a:r>
            <a:r>
              <a:rPr lang="ko-KR" altLang="en-US" sz="1600" b="1" u="sng" dirty="0">
                <a:latin typeface="+mn-ea"/>
              </a:rPr>
              <a:t>부족한 부분을 채울 수 있는 수상</a:t>
            </a:r>
            <a:r>
              <a:rPr lang="ko-KR" altLang="en-US" sz="1600" b="1" dirty="0">
                <a:latin typeface="+mn-ea"/>
              </a:rPr>
              <a:t>경력 </a:t>
            </a:r>
            <a:r>
              <a:rPr lang="ko-KR" altLang="en-US" sz="1600" b="1" dirty="0" smtClean="0">
                <a:latin typeface="+mn-ea"/>
              </a:rPr>
              <a:t>선택</a:t>
            </a:r>
            <a:endParaRPr lang="en-US" altLang="ko-KR" sz="1600" b="1" dirty="0">
              <a:latin typeface="+mn-ea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2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 1)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557737"/>
              </p:ext>
            </p:extLst>
          </p:nvPr>
        </p:nvGraphicFramePr>
        <p:xfrm>
          <a:off x="6443296" y="2416264"/>
          <a:ext cx="4994035" cy="3726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807">
                  <a:extLst>
                    <a:ext uri="{9D8B030D-6E8A-4147-A177-3AD203B41FA5}">
                      <a16:colId xmlns:a16="http://schemas.microsoft.com/office/drawing/2014/main" val="928312690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669292121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817152945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1506491487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604552655"/>
                    </a:ext>
                  </a:extLst>
                </a:gridCol>
              </a:tblGrid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모집단위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전형구분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합격여부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예비번호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705589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울산대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학생부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종합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최초합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159513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고려대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의과대학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일반전형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추합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102082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활동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우수형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차불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100611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충남대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PRISM</a:t>
                      </a:r>
                    </a:p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인재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차불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571700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883657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rgbClr val="FFFF00"/>
                </a:solidFill>
              </a:rPr>
              <a:t>일반고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1.11 →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울산대 의예과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>
                <a:solidFill>
                  <a:srgbClr val="FFFF00"/>
                </a:solidFill>
              </a:rPr>
              <a:t>고려대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의과대학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148332"/>
              </p:ext>
            </p:extLst>
          </p:nvPr>
        </p:nvGraphicFramePr>
        <p:xfrm>
          <a:off x="817682" y="2416266"/>
          <a:ext cx="4994035" cy="3738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807">
                  <a:extLst>
                    <a:ext uri="{9D8B030D-6E8A-4147-A177-3AD203B41FA5}">
                      <a16:colId xmlns:a16="http://schemas.microsoft.com/office/drawing/2014/main" val="2312731798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796700466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248629691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163614419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508156581"/>
                    </a:ext>
                  </a:extLst>
                </a:gridCol>
              </a:tblGrid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모집단위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합격여부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예비번호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179300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고려대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의과대학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학교추천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II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err="1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차합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미충족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846373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서울대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지역균형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선발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차불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845639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가톨릭대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학교장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추천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차불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02600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성균관대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글로벌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인재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차불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01476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한양대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학생부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종합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불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173561"/>
                  </a:ext>
                </a:extLst>
              </a:tr>
            </a:tbl>
          </a:graphicData>
        </a:graphic>
      </p:graphicFrame>
      <p:sp>
        <p:nvSpPr>
          <p:cNvPr id="12" name="양쪽 모서리가 둥근 사각형 11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SpPr/>
          <p:nvPr/>
        </p:nvSpPr>
        <p:spPr>
          <a:xfrm>
            <a:off x="817682" y="1802398"/>
            <a:ext cx="2250834" cy="496546"/>
          </a:xfrm>
          <a:prstGeom prst="round2Same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고</a:t>
            </a:r>
            <a:r>
              <a:rPr lang="en-US" altLang="ko-KR" sz="1800" b="1" dirty="0" smtClean="0">
                <a:solidFill>
                  <a:schemeClr val="tx1"/>
                </a:solidFill>
                <a:latin typeface="+mn-ea"/>
                <a:ea typeface="+mn-ea"/>
              </a:rPr>
              <a:t>3 </a:t>
            </a:r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수시 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지원 현황</a:t>
            </a:r>
            <a:endParaRPr lang="en-US" altLang="ko-KR" sz="1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3" name="양쪽 모서리가 둥근 사각형 12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SpPr/>
          <p:nvPr/>
        </p:nvSpPr>
        <p:spPr>
          <a:xfrm>
            <a:off x="6443296" y="1814382"/>
            <a:ext cx="2269881" cy="496546"/>
          </a:xfrm>
          <a:prstGeom prst="round2Same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800" b="1" dirty="0" smtClean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수 수시 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지원 현황</a:t>
            </a:r>
            <a:endParaRPr lang="en-US" altLang="ko-KR" sz="1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1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1)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403235"/>
              </p:ext>
            </p:extLst>
          </p:nvPr>
        </p:nvGraphicFramePr>
        <p:xfrm>
          <a:off x="808892" y="1706066"/>
          <a:ext cx="10612320" cy="1406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8720">
                  <a:extLst>
                    <a:ext uri="{9D8B030D-6E8A-4147-A177-3AD203B41FA5}">
                      <a16:colId xmlns:a16="http://schemas.microsoft.com/office/drawing/2014/main" val="2498201904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944964581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149582458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2727722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134851038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2361273443"/>
                    </a:ext>
                  </a:extLst>
                </a:gridCol>
              </a:tblGrid>
              <a:tr h="3699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출신고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전교과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표준편차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출결상황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독서활동상황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08471"/>
                  </a:ext>
                </a:extLst>
              </a:tr>
              <a:tr h="36995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무단 결석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무단지각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전공영역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277746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일반고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1.11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</a:rPr>
                        <a:t>21.36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25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083616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rgbClr val="FFFF00"/>
                </a:solidFill>
              </a:rPr>
              <a:t>일반고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교과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1.11 →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울산대 의예과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>
                <a:solidFill>
                  <a:srgbClr val="FFFF00"/>
                </a:solidFill>
              </a:rPr>
              <a:t>고려대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의과대학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409228"/>
              </p:ext>
            </p:extLst>
          </p:nvPr>
        </p:nvGraphicFramePr>
        <p:xfrm>
          <a:off x="808892" y="3523917"/>
          <a:ext cx="10612320" cy="2072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8720">
                  <a:extLst>
                    <a:ext uri="{9D8B030D-6E8A-4147-A177-3AD203B41FA5}">
                      <a16:colId xmlns:a16="http://schemas.microsoft.com/office/drawing/2014/main" val="2498201904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944964581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149582458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2727722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134851038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2361273443"/>
                    </a:ext>
                  </a:extLst>
                </a:gridCol>
              </a:tblGrid>
              <a:tr h="73990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전교과</a:t>
                      </a:r>
                      <a:r>
                        <a:rPr lang="ko-KR" altLang="en-U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20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성적추이</a:t>
                      </a:r>
                      <a:endParaRPr lang="ko-KR" alt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08471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1-1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2-1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3-1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083616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1.40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1.04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1.00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772093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8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1)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rgbClr val="FFFF00"/>
                </a:solidFill>
              </a:rPr>
              <a:t>일반고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1.11 →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울산대 의예과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>
                <a:solidFill>
                  <a:srgbClr val="FFFF00"/>
                </a:solidFill>
              </a:rPr>
              <a:t>고려대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의과대학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236562"/>
              </p:ext>
            </p:extLst>
          </p:nvPr>
        </p:nvGraphicFramePr>
        <p:xfrm>
          <a:off x="817675" y="1709445"/>
          <a:ext cx="10647492" cy="4541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4582">
                  <a:extLst>
                    <a:ext uri="{9D8B030D-6E8A-4147-A177-3AD203B41FA5}">
                      <a16:colId xmlns:a16="http://schemas.microsoft.com/office/drawing/2014/main" val="3877120121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1852986671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4216658505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2080476406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708266143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2180990046"/>
                    </a:ext>
                  </a:extLst>
                </a:gridCol>
              </a:tblGrid>
              <a:tr h="64059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수상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경력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중요도中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522414"/>
                  </a:ext>
                </a:extLst>
              </a:tr>
              <a:tr h="52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841272"/>
                  </a:ext>
                </a:extLst>
              </a:tr>
              <a:tr h="33726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수학경시대회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탐구발표대회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우수상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생명과학경시대회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은상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화학경시대회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은상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인문논술대회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최우수상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우수동아리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발표대회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최우수상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생명과학경시대회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화학경시대회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생명과학경시대회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화학경시대회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학교장상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472597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6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1)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rgbClr val="FFFF00"/>
                </a:solidFill>
              </a:rPr>
              <a:t>일반고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1.11 →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울산대 의예과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>
                <a:solidFill>
                  <a:srgbClr val="FFFF00"/>
                </a:solidFill>
              </a:rPr>
              <a:t>고려대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의과대학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910437"/>
              </p:ext>
            </p:extLst>
          </p:nvPr>
        </p:nvGraphicFramePr>
        <p:xfrm>
          <a:off x="817675" y="1718237"/>
          <a:ext cx="10612324" cy="36802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3081">
                  <a:extLst>
                    <a:ext uri="{9D8B030D-6E8A-4147-A177-3AD203B41FA5}">
                      <a16:colId xmlns:a16="http://schemas.microsoft.com/office/drawing/2014/main" val="2887933865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1972069461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2755280640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1725563483"/>
                    </a:ext>
                  </a:extLst>
                </a:gridCol>
              </a:tblGrid>
              <a:tr h="71712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창의적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체험활동상황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218837"/>
                  </a:ext>
                </a:extLst>
              </a:tr>
              <a:tr h="6164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자율활동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동아리활동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진로활동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봉사활동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8879"/>
                  </a:ext>
                </a:extLst>
              </a:tr>
              <a:tr h="2346704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독후활동지를 읽고 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아침독서 포트폴리오 작성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EOS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과학동아리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(2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년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생명과학동아리 부장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(2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년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각종 실험 및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보고서작성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아침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분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독서 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포트폴리오 작성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(2~3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학년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진로성찰프로그램 참여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(33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시간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총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: 296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시간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노인복지센터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시간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203951"/>
                  </a:ext>
                </a:extLst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1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1)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rgbClr val="FFFF00"/>
                </a:solidFill>
              </a:rPr>
              <a:t>일반고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1.11 →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울산대 의예과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>
                <a:solidFill>
                  <a:srgbClr val="FFFF00"/>
                </a:solidFill>
              </a:rPr>
              <a:t>고려대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의과대학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905114"/>
              </p:ext>
            </p:extLst>
          </p:nvPr>
        </p:nvGraphicFramePr>
        <p:xfrm>
          <a:off x="817676" y="1709446"/>
          <a:ext cx="10621115" cy="2915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21115">
                  <a:extLst>
                    <a:ext uri="{9D8B030D-6E8A-4147-A177-3AD203B41FA5}">
                      <a16:colId xmlns:a16="http://schemas.microsoft.com/office/drawing/2014/main" val="2887933865"/>
                    </a:ext>
                  </a:extLst>
                </a:gridCol>
              </a:tblGrid>
              <a:tr h="53215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세부능력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및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특기사항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중요도上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218837"/>
                  </a:ext>
                </a:extLst>
              </a:tr>
              <a:tr h="2383154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오일러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라그랑주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방정식을 활용한 보고서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발표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수학적 내용과 물리학적 개념을 연결하여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사이클로이드 곡선을 </a:t>
                      </a:r>
                      <a:endParaRPr lang="en-US" altLang="ko-KR" sz="1600" b="1" i="0" u="none" strike="noStrike" baseline="0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설명하는 뛰어난 실력과 능력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을 보여줌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문제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상황과의 관련된 적절한 확률 개념과 연결하는 모델링 능력이 뛰어나고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확률과 통계 과목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모든 단원의 </a:t>
                      </a:r>
                      <a:endParaRPr lang="en-US" altLang="ko-KR" sz="1600" b="1" i="0" u="none" strike="noStrike" baseline="0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이해력과 응용력이 뛰어남</a:t>
                      </a:r>
                      <a:endParaRPr lang="en-US" altLang="ko-KR" sz="1600" b="1" i="0" u="none" strike="noStrike" baseline="0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과학전반에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대한 호기심도 강하지만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과학 이외에 다양한 독서활동으로 배경지식이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탄탄하여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통합적으로 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이해하는 능력이 훌륭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하고 이를 바탕으로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문제를 해결하는 능력이 뛰어남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8879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140727"/>
              </p:ext>
            </p:extLst>
          </p:nvPr>
        </p:nvGraphicFramePr>
        <p:xfrm>
          <a:off x="817675" y="4760375"/>
          <a:ext cx="10621116" cy="1438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5279">
                  <a:extLst>
                    <a:ext uri="{9D8B030D-6E8A-4147-A177-3AD203B41FA5}">
                      <a16:colId xmlns:a16="http://schemas.microsoft.com/office/drawing/2014/main" val="1793966408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47491771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446630554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2628615449"/>
                    </a:ext>
                  </a:extLst>
                </a:gridCol>
              </a:tblGrid>
              <a:tr h="52325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세부능력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및 특기사항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중요도上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행동특성 및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종합의견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중요도下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263822"/>
                  </a:ext>
                </a:extLst>
              </a:tr>
              <a:tr h="457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학업우수성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전공적합성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발전가능성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인성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67543"/>
                  </a:ext>
                </a:extLst>
              </a:tr>
              <a:tr h="457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매우우수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매우우수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매우우수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046874"/>
                  </a:ext>
                </a:extLst>
              </a:tr>
            </a:tbl>
          </a:graphicData>
        </a:graphic>
      </p:graphicFrame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0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323194"/>
              </p:ext>
            </p:extLst>
          </p:nvPr>
        </p:nvGraphicFramePr>
        <p:xfrm>
          <a:off x="6443296" y="2416264"/>
          <a:ext cx="4994035" cy="3726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807">
                  <a:extLst>
                    <a:ext uri="{9D8B030D-6E8A-4147-A177-3AD203B41FA5}">
                      <a16:colId xmlns:a16="http://schemas.microsoft.com/office/drawing/2014/main" val="928312690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669292121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817152945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1506491487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604552655"/>
                    </a:ext>
                  </a:extLst>
                </a:gridCol>
              </a:tblGrid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모집단위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전형구분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합격여부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예비번호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705589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강릉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원주대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치의예과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혜람인재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최초합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159513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단국대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천안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치의예과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DKU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인재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최초합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102082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고려대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생명과학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학교추천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최초합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100611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경희대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네오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르네상스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불합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571700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연세대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생화학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면접형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불합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414035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17681" y="1088629"/>
            <a:ext cx="109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rgbClr val="FFFF00"/>
                </a:solidFill>
              </a:rPr>
              <a:t>일반고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1.31 </a:t>
            </a:r>
            <a:r>
              <a:rPr lang="en-US" altLang="ko-KR" sz="2400" b="1" dirty="0">
                <a:solidFill>
                  <a:srgbClr val="FFFF00"/>
                </a:solidFill>
              </a:rPr>
              <a:t>→ 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강릉원주대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치의예과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/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단국대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천안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)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치의예과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172417"/>
              </p:ext>
            </p:extLst>
          </p:nvPr>
        </p:nvGraphicFramePr>
        <p:xfrm>
          <a:off x="817682" y="2416266"/>
          <a:ext cx="4994035" cy="3738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807">
                  <a:extLst>
                    <a:ext uri="{9D8B030D-6E8A-4147-A177-3AD203B41FA5}">
                      <a16:colId xmlns:a16="http://schemas.microsoft.com/office/drawing/2014/main" val="2312731798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796700466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248629691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163614419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508156581"/>
                    </a:ext>
                  </a:extLst>
                </a:gridCol>
              </a:tblGrid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모집단위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합격여부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예비번호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179300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성균관대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자연과학계열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학생부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종합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최초합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846373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845639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02600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01476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173561"/>
                  </a:ext>
                </a:extLst>
              </a:tr>
            </a:tbl>
          </a:graphicData>
        </a:graphic>
      </p:graphicFrame>
      <p:sp>
        <p:nvSpPr>
          <p:cNvPr id="11" name="양쪽 모서리가 둥근 사각형 10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SpPr/>
          <p:nvPr/>
        </p:nvSpPr>
        <p:spPr>
          <a:xfrm>
            <a:off x="817682" y="1802398"/>
            <a:ext cx="2250834" cy="496546"/>
          </a:xfrm>
          <a:prstGeom prst="round2Same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고</a:t>
            </a:r>
            <a:r>
              <a:rPr lang="en-US" altLang="ko-KR" sz="1800" b="1" dirty="0" smtClean="0">
                <a:solidFill>
                  <a:schemeClr val="tx1"/>
                </a:solidFill>
                <a:latin typeface="+mn-ea"/>
                <a:ea typeface="+mn-ea"/>
              </a:rPr>
              <a:t>3 </a:t>
            </a:r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수시 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지원 현황</a:t>
            </a:r>
            <a:endParaRPr lang="en-US" altLang="ko-KR" sz="1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양쪽 모서리가 둥근 사각형 11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SpPr/>
          <p:nvPr/>
        </p:nvSpPr>
        <p:spPr>
          <a:xfrm>
            <a:off x="6443296" y="1814382"/>
            <a:ext cx="2269881" cy="496546"/>
          </a:xfrm>
          <a:prstGeom prst="round2Same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800" b="1" dirty="0" smtClean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수 수시 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지원 현황</a:t>
            </a:r>
            <a:endParaRPr lang="en-US" altLang="ko-KR" sz="1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3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2)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585527"/>
              </p:ext>
            </p:extLst>
          </p:nvPr>
        </p:nvGraphicFramePr>
        <p:xfrm>
          <a:off x="808892" y="1706066"/>
          <a:ext cx="10612320" cy="1406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8720">
                  <a:extLst>
                    <a:ext uri="{9D8B030D-6E8A-4147-A177-3AD203B41FA5}">
                      <a16:colId xmlns:a16="http://schemas.microsoft.com/office/drawing/2014/main" val="2498201904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944964581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149582458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2727722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134851038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2361273443"/>
                    </a:ext>
                  </a:extLst>
                </a:gridCol>
              </a:tblGrid>
              <a:tr h="3699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출신고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전교과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표준편차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출결상황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독서활동상황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08471"/>
                  </a:ext>
                </a:extLst>
              </a:tr>
              <a:tr h="36995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무단 결석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무단지각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전공영역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277746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일반고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1.31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17.7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08361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244514"/>
              </p:ext>
            </p:extLst>
          </p:nvPr>
        </p:nvGraphicFramePr>
        <p:xfrm>
          <a:off x="808892" y="3523917"/>
          <a:ext cx="10612320" cy="2072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8720">
                  <a:extLst>
                    <a:ext uri="{9D8B030D-6E8A-4147-A177-3AD203B41FA5}">
                      <a16:colId xmlns:a16="http://schemas.microsoft.com/office/drawing/2014/main" val="2498201904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944964581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149582458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2727722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134851038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2361273443"/>
                    </a:ext>
                  </a:extLst>
                </a:gridCol>
              </a:tblGrid>
              <a:tr h="73990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전교과</a:t>
                      </a:r>
                      <a:r>
                        <a:rPr lang="ko-KR" altLang="en-U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20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성적추이</a:t>
                      </a:r>
                      <a:endParaRPr lang="ko-KR" alt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08471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1-1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2-1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3-1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083616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1.16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1.56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1.56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1.36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1.20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772093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817681" y="1088629"/>
            <a:ext cx="109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rgbClr val="FFFF00"/>
                </a:solidFill>
              </a:rPr>
              <a:t>일반고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1.31 </a:t>
            </a:r>
            <a:r>
              <a:rPr lang="en-US" altLang="ko-KR" sz="2400" b="1" dirty="0">
                <a:solidFill>
                  <a:srgbClr val="FFFF00"/>
                </a:solidFill>
              </a:rPr>
              <a:t>→ 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강릉원주대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치의예과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/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단국대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천안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)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치의예과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5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2)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583413"/>
              </p:ext>
            </p:extLst>
          </p:nvPr>
        </p:nvGraphicFramePr>
        <p:xfrm>
          <a:off x="817675" y="1709445"/>
          <a:ext cx="10647492" cy="4541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4582">
                  <a:extLst>
                    <a:ext uri="{9D8B030D-6E8A-4147-A177-3AD203B41FA5}">
                      <a16:colId xmlns:a16="http://schemas.microsoft.com/office/drawing/2014/main" val="3877120121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1852986671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4216658505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2080476406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708266143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2180990046"/>
                    </a:ext>
                  </a:extLst>
                </a:gridCol>
              </a:tblGrid>
              <a:tr h="64059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수상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경력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중요도中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522414"/>
                  </a:ext>
                </a:extLst>
              </a:tr>
              <a:tr h="52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841272"/>
                  </a:ext>
                </a:extLst>
              </a:tr>
              <a:tr h="33726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융합과학대회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우수상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수학심화원리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탐구대회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장려상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수학심화원리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탐구대회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장려상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과학토론대회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공동수상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,2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인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우수상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과학심화원리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탐구대회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장려상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과학심화원리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탐구대회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생명과학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우수상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영어말하기대회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최우수상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자기소개서쓰기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최우수상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교과우수상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화학실험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개근상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47259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17681" y="1088629"/>
            <a:ext cx="109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rgbClr val="FFFF00"/>
                </a:solidFill>
              </a:rPr>
              <a:t>일반고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1.31 </a:t>
            </a:r>
            <a:r>
              <a:rPr lang="en-US" altLang="ko-KR" sz="2400" b="1" dirty="0">
                <a:solidFill>
                  <a:srgbClr val="FFFF00"/>
                </a:solidFill>
              </a:rPr>
              <a:t>→ 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강릉원주대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치의예과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/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단국대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천안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)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치의예과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9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2)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681" y="1088629"/>
            <a:ext cx="109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rgbClr val="FFFF00"/>
                </a:solidFill>
              </a:rPr>
              <a:t>일반고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1.31 </a:t>
            </a:r>
            <a:r>
              <a:rPr lang="en-US" altLang="ko-KR" sz="2400" b="1" dirty="0">
                <a:solidFill>
                  <a:srgbClr val="FFFF00"/>
                </a:solidFill>
              </a:rPr>
              <a:t>→ 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강릉원주대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치의예과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/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단국대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천안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)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치의예과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126220"/>
              </p:ext>
            </p:extLst>
          </p:nvPr>
        </p:nvGraphicFramePr>
        <p:xfrm>
          <a:off x="817675" y="1718239"/>
          <a:ext cx="10612324" cy="43572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3081">
                  <a:extLst>
                    <a:ext uri="{9D8B030D-6E8A-4147-A177-3AD203B41FA5}">
                      <a16:colId xmlns:a16="http://schemas.microsoft.com/office/drawing/2014/main" val="2887933865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1972069461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2755280640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1725563483"/>
                    </a:ext>
                  </a:extLst>
                </a:gridCol>
              </a:tblGrid>
              <a:tr h="84904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창의적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체험활동상황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218837"/>
                  </a:ext>
                </a:extLst>
              </a:tr>
              <a:tr h="72980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자율활동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동아리활동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진로활동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봉사활동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8879"/>
                  </a:ext>
                </a:extLst>
              </a:tr>
              <a:tr h="2778398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학급자치회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회장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물리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화학 학습공동체를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조직하여 활동함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생명화학실험동아리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각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종 실험에서 창의적인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실험방법고안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물리생명과학반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인체연구반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년 결과물로 전자책 제작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- 1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년간 매달 과학잡지를 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발간하고 교실에 게시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총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81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203951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5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2)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7681" y="1088629"/>
            <a:ext cx="109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rgbClr val="FFFF00"/>
                </a:solidFill>
              </a:rPr>
              <a:t>일반고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1.31 </a:t>
            </a:r>
            <a:r>
              <a:rPr lang="en-US" altLang="ko-KR" sz="2400" b="1" dirty="0">
                <a:solidFill>
                  <a:srgbClr val="FFFF00"/>
                </a:solidFill>
              </a:rPr>
              <a:t>→ 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강릉원주대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치의예과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/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단국대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천안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)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치의예과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021977"/>
              </p:ext>
            </p:extLst>
          </p:nvPr>
        </p:nvGraphicFramePr>
        <p:xfrm>
          <a:off x="817676" y="1709446"/>
          <a:ext cx="10621115" cy="2915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21115">
                  <a:extLst>
                    <a:ext uri="{9D8B030D-6E8A-4147-A177-3AD203B41FA5}">
                      <a16:colId xmlns:a16="http://schemas.microsoft.com/office/drawing/2014/main" val="2887933865"/>
                    </a:ext>
                  </a:extLst>
                </a:gridCol>
              </a:tblGrid>
              <a:tr h="53215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세부능력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및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특기사항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중요도上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218837"/>
                  </a:ext>
                </a:extLst>
              </a:tr>
              <a:tr h="2383154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다른 교과에서 배운 내용을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융합적으로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사고하는 능력이 뛰어나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우산에 도달한 빗방울의 크기가 작은 이유와 </a:t>
                      </a:r>
                      <a:endParaRPr lang="en-US" altLang="ko-KR" sz="1600" b="1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우산에 떨어지는 힘이 작은 이유에 대해 미적분을 활용하여 해석하고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발표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자료로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준비하여 수업 진행함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소화제 성능 비교 실험을 위한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탐구설계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돋보였고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세포막의 물질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이동원리를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이해하기 위해 직접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프레파라트를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만들어 현미경으로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관찰하는 과정에서 올바르고 탐구심이 높은 모습을 보여줌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·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더미를 통하여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충돌실험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진행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팀의 리더로서 프로젝트 전체를 정리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하는 프레젠테이션의 대부분을 만들어내며 </a:t>
                      </a:r>
                      <a:endParaRPr lang="en-US" altLang="ko-KR" sz="1600" b="1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큰 역량 향상의 결과물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을 보여줌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8879"/>
                  </a:ext>
                </a:extLst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996671"/>
              </p:ext>
            </p:extLst>
          </p:nvPr>
        </p:nvGraphicFramePr>
        <p:xfrm>
          <a:off x="817675" y="4760375"/>
          <a:ext cx="10621116" cy="1438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5279">
                  <a:extLst>
                    <a:ext uri="{9D8B030D-6E8A-4147-A177-3AD203B41FA5}">
                      <a16:colId xmlns:a16="http://schemas.microsoft.com/office/drawing/2014/main" val="1793966408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47491771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446630554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2628615449"/>
                    </a:ext>
                  </a:extLst>
                </a:gridCol>
              </a:tblGrid>
              <a:tr h="52325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세부능력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및 특기사항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중요도上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행동특성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및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종합의견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중요도下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263822"/>
                  </a:ext>
                </a:extLst>
              </a:tr>
              <a:tr h="457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학업우수성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전공적합성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발전가능성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인성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67543"/>
                  </a:ext>
                </a:extLst>
              </a:tr>
              <a:tr h="457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매우우수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매우우수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046874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3)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349801"/>
              </p:ext>
            </p:extLst>
          </p:nvPr>
        </p:nvGraphicFramePr>
        <p:xfrm>
          <a:off x="817682" y="2410914"/>
          <a:ext cx="4994035" cy="3726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807">
                  <a:extLst>
                    <a:ext uri="{9D8B030D-6E8A-4147-A177-3AD203B41FA5}">
                      <a16:colId xmlns:a16="http://schemas.microsoft.com/office/drawing/2014/main" val="928312690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669292121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817152945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1506491487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604552655"/>
                    </a:ext>
                  </a:extLst>
                </a:gridCol>
              </a:tblGrid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모집단위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전형구분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합격여부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예비번호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705589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서울대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일반전형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159513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가톨릭대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학교장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추천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차불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102082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고려대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의과대학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일반전형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차불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</a:t>
                      </a: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100611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한양대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학생부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종합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571700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820252"/>
                  </a:ext>
                </a:extLst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477014"/>
              </p:ext>
            </p:extLst>
          </p:nvPr>
        </p:nvGraphicFramePr>
        <p:xfrm>
          <a:off x="6444757" y="2416266"/>
          <a:ext cx="4994035" cy="3738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807">
                  <a:extLst>
                    <a:ext uri="{9D8B030D-6E8A-4147-A177-3AD203B41FA5}">
                      <a16:colId xmlns:a16="http://schemas.microsoft.com/office/drawing/2014/main" val="2312731798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796700466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248629691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163614419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508156581"/>
                    </a:ext>
                  </a:extLst>
                </a:gridCol>
              </a:tblGrid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모집단위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합격여부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예비번호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179300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울산대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학생부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종합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추합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846373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고려대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의과대학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농어촌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최초합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845639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순천향대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농어촌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차합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면접불참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02600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서울대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차불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01476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연세대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농어촌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차불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17356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FF00"/>
                </a:solidFill>
              </a:rPr>
              <a:t>광역자사고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1.53 </a:t>
            </a:r>
            <a:r>
              <a:rPr lang="en-US" altLang="ko-KR" sz="2400" b="1" dirty="0">
                <a:solidFill>
                  <a:srgbClr val="FFFF00"/>
                </a:solidFill>
              </a:rPr>
              <a:t>→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울산대 의예과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>
                <a:solidFill>
                  <a:srgbClr val="FFFF00"/>
                </a:solidFill>
              </a:rPr>
              <a:t>고려대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의과대학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12" name="양쪽 모서리가 둥근 사각형 11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SpPr/>
          <p:nvPr/>
        </p:nvSpPr>
        <p:spPr>
          <a:xfrm>
            <a:off x="817682" y="1802398"/>
            <a:ext cx="2250834" cy="496546"/>
          </a:xfrm>
          <a:prstGeom prst="round2Same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고</a:t>
            </a:r>
            <a:r>
              <a:rPr lang="en-US" altLang="ko-KR" sz="1800" b="1" dirty="0" smtClean="0">
                <a:solidFill>
                  <a:schemeClr val="tx1"/>
                </a:solidFill>
                <a:latin typeface="+mn-ea"/>
                <a:ea typeface="+mn-ea"/>
              </a:rPr>
              <a:t>3 </a:t>
            </a:r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수시 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지원 현황</a:t>
            </a:r>
            <a:endParaRPr lang="en-US" altLang="ko-KR" sz="1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3" name="양쪽 모서리가 둥근 사각형 12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SpPr/>
          <p:nvPr/>
        </p:nvSpPr>
        <p:spPr>
          <a:xfrm>
            <a:off x="6443296" y="1814382"/>
            <a:ext cx="2269881" cy="496546"/>
          </a:xfrm>
          <a:prstGeom prst="round2Same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800" b="1" dirty="0" smtClean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수 수시 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지원 현황</a:t>
            </a:r>
            <a:endParaRPr lang="en-US" altLang="ko-KR" sz="1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9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3)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FF00"/>
                </a:solidFill>
              </a:rPr>
              <a:t>광역자사고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1.53 </a:t>
            </a:r>
            <a:r>
              <a:rPr lang="en-US" altLang="ko-KR" sz="2400" b="1" dirty="0">
                <a:solidFill>
                  <a:srgbClr val="FFFF00"/>
                </a:solidFill>
              </a:rPr>
              <a:t>→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울산대 의예과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>
                <a:solidFill>
                  <a:srgbClr val="FFFF00"/>
                </a:solidFill>
              </a:rPr>
              <a:t>고려대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의과대학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672636"/>
              </p:ext>
            </p:extLst>
          </p:nvPr>
        </p:nvGraphicFramePr>
        <p:xfrm>
          <a:off x="808892" y="1706066"/>
          <a:ext cx="10612320" cy="1406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8720">
                  <a:extLst>
                    <a:ext uri="{9D8B030D-6E8A-4147-A177-3AD203B41FA5}">
                      <a16:colId xmlns:a16="http://schemas.microsoft.com/office/drawing/2014/main" val="2498201904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944964581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149582458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2727722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134851038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2361273443"/>
                    </a:ext>
                  </a:extLst>
                </a:gridCol>
              </a:tblGrid>
              <a:tr h="3699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출신고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전교과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표준편차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출결상황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독서활동상황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08471"/>
                  </a:ext>
                </a:extLst>
              </a:tr>
              <a:tr h="36995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무단 결석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무단지각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전공영역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277746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일반고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1.53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</a:rPr>
                        <a:t>9.8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083616"/>
                  </a:ext>
                </a:extLst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039231"/>
              </p:ext>
            </p:extLst>
          </p:nvPr>
        </p:nvGraphicFramePr>
        <p:xfrm>
          <a:off x="808892" y="3523917"/>
          <a:ext cx="10612320" cy="2072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8720">
                  <a:extLst>
                    <a:ext uri="{9D8B030D-6E8A-4147-A177-3AD203B41FA5}">
                      <a16:colId xmlns:a16="http://schemas.microsoft.com/office/drawing/2014/main" val="2498201904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944964581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149582458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2727722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134851038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2361273443"/>
                    </a:ext>
                  </a:extLst>
                </a:gridCol>
              </a:tblGrid>
              <a:tr h="73990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전교과</a:t>
                      </a:r>
                      <a:r>
                        <a:rPr lang="ko-KR" altLang="en-U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20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성적추이</a:t>
                      </a:r>
                      <a:endParaRPr lang="ko-KR" alt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08471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1-1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2-1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3-1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083616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1.48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1.72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1.17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1.80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1.60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772093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3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3)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FF00"/>
                </a:solidFill>
              </a:rPr>
              <a:t>광역자사고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1.53 </a:t>
            </a:r>
            <a:r>
              <a:rPr lang="en-US" altLang="ko-KR" sz="2400" b="1" dirty="0">
                <a:solidFill>
                  <a:srgbClr val="FFFF00"/>
                </a:solidFill>
              </a:rPr>
              <a:t>→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울산대 의예과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>
                <a:solidFill>
                  <a:srgbClr val="FFFF00"/>
                </a:solidFill>
              </a:rPr>
              <a:t>고려대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의과대학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91132"/>
              </p:ext>
            </p:extLst>
          </p:nvPr>
        </p:nvGraphicFramePr>
        <p:xfrm>
          <a:off x="817675" y="1709446"/>
          <a:ext cx="10647492" cy="4541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4582">
                  <a:extLst>
                    <a:ext uri="{9D8B030D-6E8A-4147-A177-3AD203B41FA5}">
                      <a16:colId xmlns:a16="http://schemas.microsoft.com/office/drawing/2014/main" val="3877120121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1852986671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4216658505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2080476406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708266143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2180990046"/>
                    </a:ext>
                  </a:extLst>
                </a:gridCol>
              </a:tblGrid>
              <a:tr h="65977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수상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경력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중요도中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522414"/>
                  </a:ext>
                </a:extLst>
              </a:tr>
              <a:tr h="54445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841272"/>
                  </a:ext>
                </a:extLst>
              </a:tr>
              <a:tr h="33376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청소년과학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탐구대회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융합과학 부문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은상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동아리발표대회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공동수상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, 21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인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동상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English Writing</a:t>
                      </a: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Contest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과학경시대회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화학 부문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은상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과학발명경진대회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수학경시대회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자연공학부문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대상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과학탐구대회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과제연구계획서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수리논술경시대회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과학경시대회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생명과학 부문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과제연구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생명과학 부문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우수상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수리논술경시대회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디플로마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최우수상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생명과학과정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수리논술경시대회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은상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472597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3)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FF00"/>
                </a:solidFill>
              </a:rPr>
              <a:t>광역자사고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1.53 </a:t>
            </a:r>
            <a:r>
              <a:rPr lang="en-US" altLang="ko-KR" sz="2400" b="1" dirty="0">
                <a:solidFill>
                  <a:srgbClr val="FFFF00"/>
                </a:solidFill>
              </a:rPr>
              <a:t>→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울산대 의예과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>
                <a:solidFill>
                  <a:srgbClr val="FFFF00"/>
                </a:solidFill>
              </a:rPr>
              <a:t>고려대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의과대학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031162"/>
              </p:ext>
            </p:extLst>
          </p:nvPr>
        </p:nvGraphicFramePr>
        <p:xfrm>
          <a:off x="817675" y="1718238"/>
          <a:ext cx="10612324" cy="36802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3081">
                  <a:extLst>
                    <a:ext uri="{9D8B030D-6E8A-4147-A177-3AD203B41FA5}">
                      <a16:colId xmlns:a16="http://schemas.microsoft.com/office/drawing/2014/main" val="2887933865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1972069461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2755280640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1725563483"/>
                    </a:ext>
                  </a:extLst>
                </a:gridCol>
              </a:tblGrid>
              <a:tr h="71712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창의적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체험활동상황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218837"/>
                  </a:ext>
                </a:extLst>
              </a:tr>
              <a:tr h="61641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자율활동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동아리활동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진로활동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봉사활동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8879"/>
                  </a:ext>
                </a:extLst>
              </a:tr>
              <a:tr h="2346704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- 1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인 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어 </a:t>
                      </a:r>
                      <a:r>
                        <a:rPr lang="ko-KR" altLang="en-US" sz="16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프로램에서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원어민교사와 다양한 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분야에 대해 토론 및 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에세이 작성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학급대표선정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6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학교대표로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선발되어 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후배들에게 강의와 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6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질답진행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생명과학부문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생명과학동아리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(3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년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6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쥐해부시험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16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멘델의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유전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법친 </a:t>
                      </a:r>
                      <a:r>
                        <a:rPr lang="ko-KR" altLang="en-US" sz="16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판넬제작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등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생명과학 </a:t>
                      </a:r>
                      <a:r>
                        <a:rPr lang="ko-KR" altLang="en-US" sz="16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자율동아리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altLang="en-US" sz="16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각종실험</a:t>
                      </a:r>
                      <a:r>
                        <a:rPr lang="ko-KR" altLang="en-US" sz="1600" b="1" kern="1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및</a:t>
                      </a: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생명윤리 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관련 토론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의료체계가 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부실한 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나라별 </a:t>
                      </a:r>
                      <a:r>
                        <a:rPr lang="ko-KR" sz="1600" b="1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주요질병과</a:t>
                      </a:r>
                      <a:r>
                        <a:rPr lang="ko-KR" sz="1600" b="1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치료방법 조사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진로탐색프로그램 </a:t>
                      </a:r>
                      <a:endParaRPr lang="en-US" altLang="ko-KR" sz="1600" b="1" kern="1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다수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참여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총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: 150</a:t>
                      </a:r>
                      <a:r>
                        <a:rPr lang="ko-KR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시간</a:t>
                      </a: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요양원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52</a:t>
                      </a:r>
                      <a:r>
                        <a:rPr lang="ko-KR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시간</a:t>
                      </a:r>
                      <a:endParaRPr lang="ko-KR" altLang="ko-KR" sz="16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203951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5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3)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FF00"/>
                </a:solidFill>
              </a:rPr>
              <a:t>광역자사고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1.53 </a:t>
            </a:r>
            <a:r>
              <a:rPr lang="en-US" altLang="ko-KR" sz="2400" b="1" dirty="0">
                <a:solidFill>
                  <a:srgbClr val="FFFF00"/>
                </a:solidFill>
              </a:rPr>
              <a:t>→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울산대 의예과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>
                <a:solidFill>
                  <a:srgbClr val="FFFF00"/>
                </a:solidFill>
              </a:rPr>
              <a:t>고려대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의과대학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902632"/>
              </p:ext>
            </p:extLst>
          </p:nvPr>
        </p:nvGraphicFramePr>
        <p:xfrm>
          <a:off x="817676" y="1709446"/>
          <a:ext cx="10621115" cy="2915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21115">
                  <a:extLst>
                    <a:ext uri="{9D8B030D-6E8A-4147-A177-3AD203B41FA5}">
                      <a16:colId xmlns:a16="http://schemas.microsoft.com/office/drawing/2014/main" val="2887933865"/>
                    </a:ext>
                  </a:extLst>
                </a:gridCol>
              </a:tblGrid>
              <a:tr h="53215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세부능력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및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특기사항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중요도上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218837"/>
                  </a:ext>
                </a:extLst>
              </a:tr>
              <a:tr h="2383154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상대성 이론과 대폭발 우주론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물질의 구조와 성질 및 전자기장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파통의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성질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에너지와 관련한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개념을 잘 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이해하고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문제적용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및 해결 능력이 뛰어남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시간을 매개변수로 공의 궤적을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일반화시키는데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성공함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그후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차원 공간에서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투구된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야구공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궤적위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일반화라는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주제로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TED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형식의 강연 진행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교사청중단과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학생청중단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모두에게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압도적으로 가장 많은 지지를 받음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신경퇴행성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질환인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파킨슨질병에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걸린 초파리의 수명과 신경에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어떤영향이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나타나는지 실험을 수행하고 </a:t>
                      </a:r>
                      <a:endParaRPr lang="en-US" altLang="ko-KR" sz="1600" b="1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연구보고서 작성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과정을 즐기면서 수행하는 모습을 보여줌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8879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406391"/>
              </p:ext>
            </p:extLst>
          </p:nvPr>
        </p:nvGraphicFramePr>
        <p:xfrm>
          <a:off x="817675" y="4760375"/>
          <a:ext cx="10621116" cy="1438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5279">
                  <a:extLst>
                    <a:ext uri="{9D8B030D-6E8A-4147-A177-3AD203B41FA5}">
                      <a16:colId xmlns:a16="http://schemas.microsoft.com/office/drawing/2014/main" val="1793966408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47491771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446630554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2628615449"/>
                    </a:ext>
                  </a:extLst>
                </a:gridCol>
              </a:tblGrid>
              <a:tr h="52325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세부능력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및 특기사항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중요도上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행동특성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및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종합의견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중요도下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263822"/>
                  </a:ext>
                </a:extLst>
              </a:tr>
              <a:tr h="457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학업우수성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전공적합성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발전가능성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인성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67543"/>
                  </a:ext>
                </a:extLst>
              </a:tr>
              <a:tr h="457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매우우수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매우우수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매우우수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046874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7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4)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128721"/>
              </p:ext>
            </p:extLst>
          </p:nvPr>
        </p:nvGraphicFramePr>
        <p:xfrm>
          <a:off x="817682" y="2410914"/>
          <a:ext cx="4994035" cy="3726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807">
                  <a:extLst>
                    <a:ext uri="{9D8B030D-6E8A-4147-A177-3AD203B41FA5}">
                      <a16:colId xmlns:a16="http://schemas.microsoft.com/office/drawing/2014/main" val="928312690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669292121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817152945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1506491487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604552655"/>
                    </a:ext>
                  </a:extLst>
                </a:gridCol>
              </a:tblGrid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모집단위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전형구분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합격여부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예비번호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705589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경희대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치의예과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네오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르네상스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159513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인하대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인하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미래인재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차불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102082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한림대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학교생활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차불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100611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연세대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학교생활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우수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최저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미충족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571700"/>
                  </a:ext>
                </a:extLst>
              </a:tr>
              <a:tr h="621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가톨릭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관동대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CKU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리더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차불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461907"/>
                  </a:ext>
                </a:extLst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1063"/>
              </p:ext>
            </p:extLst>
          </p:nvPr>
        </p:nvGraphicFramePr>
        <p:xfrm>
          <a:off x="6444757" y="2416266"/>
          <a:ext cx="4994035" cy="3738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807">
                  <a:extLst>
                    <a:ext uri="{9D8B030D-6E8A-4147-A177-3AD203B41FA5}">
                      <a16:colId xmlns:a16="http://schemas.microsoft.com/office/drawing/2014/main" val="2312731798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3796700466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248629691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163614419"/>
                    </a:ext>
                  </a:extLst>
                </a:gridCol>
                <a:gridCol w="998807">
                  <a:extLst>
                    <a:ext uri="{9D8B030D-6E8A-4147-A177-3AD203B41FA5}">
                      <a16:colId xmlns:a16="http://schemas.microsoft.com/office/drawing/2014/main" val="508156581"/>
                    </a:ext>
                  </a:extLst>
                </a:gridCol>
              </a:tblGrid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모집단위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합격여부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예비번호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179300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강릉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원주대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치의예과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298" marR="9298" marT="929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해람인재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최초합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846373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원광대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치의예과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종합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추합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845639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연세대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학교생활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우수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02600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연세대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활동우수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차불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01476"/>
                  </a:ext>
                </a:extLst>
              </a:tr>
              <a:tr h="62305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경희대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네오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르네상스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차불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17356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FF00"/>
                </a:solidFill>
              </a:rPr>
              <a:t>광역자사고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1.84 → 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강릉원주대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치의예과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/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원광대 치의예과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12" name="양쪽 모서리가 둥근 사각형 11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SpPr/>
          <p:nvPr/>
        </p:nvSpPr>
        <p:spPr>
          <a:xfrm>
            <a:off x="817682" y="1802398"/>
            <a:ext cx="2250834" cy="496546"/>
          </a:xfrm>
          <a:prstGeom prst="round2Same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800" b="1" dirty="0" smtClean="0">
                <a:solidFill>
                  <a:schemeClr val="tx1"/>
                </a:solidFill>
                <a:latin typeface="+mn-ea"/>
              </a:rPr>
              <a:t>고</a:t>
            </a:r>
            <a:r>
              <a:rPr lang="en-US" altLang="ko-KR" sz="1800" b="1" dirty="0" smtClean="0">
                <a:solidFill>
                  <a:schemeClr val="tx1"/>
                </a:solidFill>
                <a:latin typeface="+mn-ea"/>
              </a:rPr>
              <a:t>3 </a:t>
            </a:r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수시 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지원 현황</a:t>
            </a:r>
            <a:endParaRPr lang="en-US" altLang="ko-KR" sz="1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3" name="양쪽 모서리가 둥근 사각형 12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SpPr/>
          <p:nvPr/>
        </p:nvSpPr>
        <p:spPr>
          <a:xfrm>
            <a:off x="6443296" y="1814382"/>
            <a:ext cx="2269881" cy="496546"/>
          </a:xfrm>
          <a:prstGeom prst="round2Same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800" b="1" dirty="0" smtClean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ko-KR" altLang="en-US" sz="1800" b="1" dirty="0" smtClean="0">
                <a:solidFill>
                  <a:schemeClr val="tx1"/>
                </a:solidFill>
                <a:latin typeface="+mn-ea"/>
                <a:ea typeface="+mn-ea"/>
              </a:rPr>
              <a:t>수 수시 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지원 현황</a:t>
            </a:r>
            <a:endParaRPr lang="en-US" altLang="ko-KR" sz="1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4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4)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FF00"/>
                </a:solidFill>
              </a:rPr>
              <a:t>광역자사고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1.84 → 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강릉원주대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치의예과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/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원광대 치의예과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225515"/>
              </p:ext>
            </p:extLst>
          </p:nvPr>
        </p:nvGraphicFramePr>
        <p:xfrm>
          <a:off x="808892" y="1706066"/>
          <a:ext cx="10612320" cy="1406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8720">
                  <a:extLst>
                    <a:ext uri="{9D8B030D-6E8A-4147-A177-3AD203B41FA5}">
                      <a16:colId xmlns:a16="http://schemas.microsoft.com/office/drawing/2014/main" val="2498201904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944964581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149582458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2727722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134851038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2361273443"/>
                    </a:ext>
                  </a:extLst>
                </a:gridCol>
              </a:tblGrid>
              <a:tr h="3699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출신고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전교과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표준편차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출결상황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독서활동상황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08471"/>
                  </a:ext>
                </a:extLst>
              </a:tr>
              <a:tr h="36995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무단 결석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무단지각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전공영역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277746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일반고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1.84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</a:rPr>
                        <a:t>17.7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36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083616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82887"/>
              </p:ext>
            </p:extLst>
          </p:nvPr>
        </p:nvGraphicFramePr>
        <p:xfrm>
          <a:off x="808892" y="3523917"/>
          <a:ext cx="10612320" cy="2072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8720">
                  <a:extLst>
                    <a:ext uri="{9D8B030D-6E8A-4147-A177-3AD203B41FA5}">
                      <a16:colId xmlns:a16="http://schemas.microsoft.com/office/drawing/2014/main" val="2498201904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944964581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149582458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42727722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1348510383"/>
                    </a:ext>
                  </a:extLst>
                </a:gridCol>
                <a:gridCol w="1768720">
                  <a:extLst>
                    <a:ext uri="{9D8B030D-6E8A-4147-A177-3AD203B41FA5}">
                      <a16:colId xmlns:a16="http://schemas.microsoft.com/office/drawing/2014/main" val="2361273443"/>
                    </a:ext>
                  </a:extLst>
                </a:gridCol>
              </a:tblGrid>
              <a:tr h="73990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전교과</a:t>
                      </a:r>
                      <a:r>
                        <a:rPr lang="ko-KR" altLang="en-U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20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성적추이</a:t>
                      </a:r>
                      <a:endParaRPr lang="ko-KR" alt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08471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1-1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2-1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3-1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083616"/>
                  </a:ext>
                </a:extLst>
              </a:tr>
              <a:tr h="6665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1.64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1.44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1.89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1.89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2.18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2.04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772093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2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종합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4)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FF00"/>
                </a:solidFill>
              </a:rPr>
              <a:t>광역자사고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1.84 → 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강릉원주대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치의예과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/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원광대 치의예과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623049"/>
              </p:ext>
            </p:extLst>
          </p:nvPr>
        </p:nvGraphicFramePr>
        <p:xfrm>
          <a:off x="817675" y="1709446"/>
          <a:ext cx="10647492" cy="4541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4582">
                  <a:extLst>
                    <a:ext uri="{9D8B030D-6E8A-4147-A177-3AD203B41FA5}">
                      <a16:colId xmlns:a16="http://schemas.microsoft.com/office/drawing/2014/main" val="3877120121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1852986671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4216658505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2080476406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708266143"/>
                    </a:ext>
                  </a:extLst>
                </a:gridCol>
                <a:gridCol w="1774582">
                  <a:extLst>
                    <a:ext uri="{9D8B030D-6E8A-4147-A177-3AD203B41FA5}">
                      <a16:colId xmlns:a16="http://schemas.microsoft.com/office/drawing/2014/main" val="2180990046"/>
                    </a:ext>
                  </a:extLst>
                </a:gridCol>
              </a:tblGrid>
              <a:tr h="65977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수상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경력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중요도中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522414"/>
                  </a:ext>
                </a:extLst>
              </a:tr>
              <a:tr h="54445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3-1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3-2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841272"/>
                  </a:ext>
                </a:extLst>
              </a:tr>
              <a:tr h="33376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수학경시대회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영어듣기경시대회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영어독해력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경시대회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과학경시대회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은상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창의적체험활동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발표대회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공동수상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5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인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은상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영어듣기경시대회</a:t>
                      </a:r>
                      <a:endParaRPr lang="en-US" altLang="ko-KR" sz="1600" b="1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대상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과학경시대회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화학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은상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영어독해력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창의적체험활동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발표대회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최우수상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창의적체험활동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발표대회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심화독서와문법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부문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최우수상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수리논술경시대회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고급화학탐구대회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은상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영어에세이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경시대회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금상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472597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0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4)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FF00"/>
                </a:solidFill>
              </a:rPr>
              <a:t>광역자사고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1.84 → 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강릉원주대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치의예과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/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원광대 치의예과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700284"/>
              </p:ext>
            </p:extLst>
          </p:nvPr>
        </p:nvGraphicFramePr>
        <p:xfrm>
          <a:off x="812501" y="1716348"/>
          <a:ext cx="10612324" cy="36821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3081">
                  <a:extLst>
                    <a:ext uri="{9D8B030D-6E8A-4147-A177-3AD203B41FA5}">
                      <a16:colId xmlns:a16="http://schemas.microsoft.com/office/drawing/2014/main" val="2887933865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1972069461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2755280640"/>
                    </a:ext>
                  </a:extLst>
                </a:gridCol>
                <a:gridCol w="2653081">
                  <a:extLst>
                    <a:ext uri="{9D8B030D-6E8A-4147-A177-3AD203B41FA5}">
                      <a16:colId xmlns:a16="http://schemas.microsoft.com/office/drawing/2014/main" val="1725563483"/>
                    </a:ext>
                  </a:extLst>
                </a:gridCol>
              </a:tblGrid>
              <a:tr h="71749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창의적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체험활동상황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218837"/>
                  </a:ext>
                </a:extLst>
              </a:tr>
              <a:tr h="6167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자율활동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동아리활동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진로활동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봉사활동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8879"/>
                  </a:ext>
                </a:extLst>
              </a:tr>
              <a:tr h="234790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총학생회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학년장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학급회장 활동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과학탐구프로젝트반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학기 회장</a:t>
                      </a:r>
                    </a:p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인문독서토론캠프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생명과학반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뇌과학동아리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과학탐구반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융합과학과제연구반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과학글쓰기반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나의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희망진로를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뇌과학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주제로 발표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학급동아리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생명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화학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의학분야 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활동을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년간 진행함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총</a:t>
                      </a:r>
                      <a:r>
                        <a:rPr lang="en-US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: 164</a:t>
                      </a:r>
                      <a:r>
                        <a:rPr lang="ko-KR" altLang="ko-KR" sz="16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시간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어르신 가정방문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봉사활동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년간 함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203951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6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비교과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4)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682" y="1088629"/>
            <a:ext cx="105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FF00"/>
                </a:solidFill>
              </a:rPr>
              <a:t>광역자사고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</a:rPr>
              <a:t>/ </a:t>
            </a:r>
            <a:r>
              <a:rPr lang="ko-KR" altLang="en-US" sz="2400" b="1" dirty="0" err="1">
                <a:solidFill>
                  <a:srgbClr val="FFFF00"/>
                </a:solidFill>
              </a:rPr>
              <a:t>전교과</a:t>
            </a:r>
            <a:r>
              <a:rPr lang="ko-KR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1.84 → 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강릉원주대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치의예과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/ 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원광대 치의예과 합격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763078"/>
              </p:ext>
            </p:extLst>
          </p:nvPr>
        </p:nvGraphicFramePr>
        <p:xfrm>
          <a:off x="817676" y="1709446"/>
          <a:ext cx="10621115" cy="2915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21115">
                  <a:extLst>
                    <a:ext uri="{9D8B030D-6E8A-4147-A177-3AD203B41FA5}">
                      <a16:colId xmlns:a16="http://schemas.microsoft.com/office/drawing/2014/main" val="2887933865"/>
                    </a:ext>
                  </a:extLst>
                </a:gridCol>
              </a:tblGrid>
              <a:tr h="53215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세부능력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및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특기사항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중요도上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218837"/>
                  </a:ext>
                </a:extLst>
              </a:tr>
              <a:tr h="2383154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적극적인 질문과 노력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으로 생명과학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지식의 이해도를 높였음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수업시의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태도와 모범적인 인성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으로 보아 </a:t>
                      </a:r>
                      <a:endParaRPr lang="en-US" altLang="ko-KR" sz="1600" b="1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특히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학기 때의 발전가능성이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기대되어짐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·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세포관찰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잎의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기공관찰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거대 염색체 관찰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전문 실험인 광합성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색소분리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단백질 전기영동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흰쥐의 기관계 관찰</a:t>
                      </a:r>
                      <a:endParaRPr lang="en-US" altLang="ko-KR" sz="1600" b="1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등의 해부 및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분석실험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수행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실험에 대한 흥미와 호기심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열의가 높으며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성실과 끈기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진정성이 돋보임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· 3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차방정식의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근의 공식을 풍부하고 알기 쉬운 표현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으로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재해석하여 발표함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수학적 문제해결능력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수학적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추론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수학적 의사소통능력을 모두 가지고 있는 훌륭한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학생임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8879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746628"/>
              </p:ext>
            </p:extLst>
          </p:nvPr>
        </p:nvGraphicFramePr>
        <p:xfrm>
          <a:off x="817675" y="4760375"/>
          <a:ext cx="10621116" cy="1438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5279">
                  <a:extLst>
                    <a:ext uri="{9D8B030D-6E8A-4147-A177-3AD203B41FA5}">
                      <a16:colId xmlns:a16="http://schemas.microsoft.com/office/drawing/2014/main" val="1793966408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47491771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446630554"/>
                    </a:ext>
                  </a:extLst>
                </a:gridCol>
                <a:gridCol w="2655279">
                  <a:extLst>
                    <a:ext uri="{9D8B030D-6E8A-4147-A177-3AD203B41FA5}">
                      <a16:colId xmlns:a16="http://schemas.microsoft.com/office/drawing/2014/main" val="2628615449"/>
                    </a:ext>
                  </a:extLst>
                </a:gridCol>
              </a:tblGrid>
              <a:tr h="52325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세부능력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및 특기사항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중요도上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행동특성 및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종합의견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중요도下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263822"/>
                  </a:ext>
                </a:extLst>
              </a:tr>
              <a:tr h="457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학업우수성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전공적합성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발전가능성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인성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67543"/>
                  </a:ext>
                </a:extLst>
              </a:tr>
              <a:tr h="457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매우우수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매우우수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046874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0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5992" y="1784841"/>
            <a:ext cx="11333285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자기소개서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7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자소서 작성법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848616"/>
              </p:ext>
            </p:extLst>
          </p:nvPr>
        </p:nvGraphicFramePr>
        <p:xfrm>
          <a:off x="448408" y="1677171"/>
          <a:ext cx="11491546" cy="45829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2323">
                  <a:extLst>
                    <a:ext uri="{9D8B030D-6E8A-4147-A177-3AD203B41FA5}">
                      <a16:colId xmlns:a16="http://schemas.microsoft.com/office/drawing/2014/main" val="3899575851"/>
                    </a:ext>
                  </a:extLst>
                </a:gridCol>
                <a:gridCol w="509954">
                  <a:extLst>
                    <a:ext uri="{9D8B030D-6E8A-4147-A177-3AD203B41FA5}">
                      <a16:colId xmlns:a16="http://schemas.microsoft.com/office/drawing/2014/main" val="3374001625"/>
                    </a:ext>
                  </a:extLst>
                </a:gridCol>
                <a:gridCol w="5169877">
                  <a:extLst>
                    <a:ext uri="{9D8B030D-6E8A-4147-A177-3AD203B41FA5}">
                      <a16:colId xmlns:a16="http://schemas.microsoft.com/office/drawing/2014/main" val="510019292"/>
                    </a:ext>
                  </a:extLst>
                </a:gridCol>
                <a:gridCol w="4809392">
                  <a:extLst>
                    <a:ext uri="{9D8B030D-6E8A-4147-A177-3AD203B41FA5}">
                      <a16:colId xmlns:a16="http://schemas.microsoft.com/office/drawing/2014/main" val="2124483793"/>
                    </a:ext>
                  </a:extLst>
                </a:gridCol>
              </a:tblGrid>
              <a:tr h="6333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학년도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2022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학년도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782155"/>
                  </a:ext>
                </a:extLst>
              </a:tr>
              <a:tr h="78915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대교협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공통 문항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고등학교 재학 기간 중 학업에 기울인 노력과 학습 경험을 통해 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배우고 느낀 점을 중심으로 기술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(1,000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이내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고등학교 재학 기간 중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자신의 진로와 관련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하여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어떤 노력을 해왔는지 본인에게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의미 있는 학습경험과 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교내 활동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을 중심으로 기술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(1,500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이내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570056"/>
                  </a:ext>
                </a:extLst>
              </a:tr>
              <a:tr h="7891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고등학교 재학 기간 중 본인이 의무를 두고 노력했던 교내 활동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개 이내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을  통해 배우고 느낀 점을 중심으로 기술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(1,500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이내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93035806"/>
                  </a:ext>
                </a:extLst>
              </a:tr>
              <a:tr h="7891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학교 생활 중 배려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나눔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협력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갈등 관리 등을 실천한 사례를 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들고 그 과정을 통해 배우고 느낀 점을 기술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(1,000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이내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고등학교 재학 기간 중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타인과 공동체를 위해 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노력한 경험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 이를 통해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배운 점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을 기술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(800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이내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143066"/>
                  </a:ext>
                </a:extLst>
              </a:tr>
              <a:tr h="7891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대학별 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자율문항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독서 활동 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지원동기 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모집단위 관련 노력 등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(1,000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또는 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1,500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이내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독서 활동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지원 동기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진로계획 등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(800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이내</a:t>
                      </a:r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785977"/>
                  </a:ext>
                </a:extLst>
              </a:tr>
              <a:tr h="7929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4,500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혹은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5,000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이내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3,100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 이내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75241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27538" y="1217486"/>
            <a:ext cx="4774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자기소개서 문항 및 글자 수 </a:t>
            </a:r>
            <a:r>
              <a:rPr lang="ko-KR" altLang="en-US" b="1" dirty="0" err="1" smtClean="0"/>
              <a:t>변화비교</a:t>
            </a:r>
            <a:endParaRPr lang="ko-KR" altLang="en-US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자소서 작성법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253" y="1123443"/>
            <a:ext cx="7948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면접관이</a:t>
            </a:r>
            <a:r>
              <a:rPr lang="ko-KR" altLang="en-US" b="1" dirty="0" smtClean="0"/>
              <a:t> 궁금해 할 소재로 작성하라</a:t>
            </a:r>
            <a:r>
              <a:rPr lang="en-US" altLang="ko-KR" b="1" dirty="0" smtClean="0"/>
              <a:t>!</a:t>
            </a:r>
            <a:endParaRPr lang="ko-KR" altLang="en-US" b="1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33192"/>
              </p:ext>
            </p:extLst>
          </p:nvPr>
        </p:nvGraphicFramePr>
        <p:xfrm>
          <a:off x="624252" y="1556238"/>
          <a:ext cx="10849709" cy="4334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8848">
                  <a:extLst>
                    <a:ext uri="{9D8B030D-6E8A-4147-A177-3AD203B41FA5}">
                      <a16:colId xmlns:a16="http://schemas.microsoft.com/office/drawing/2014/main" val="3307072009"/>
                    </a:ext>
                  </a:extLst>
                </a:gridCol>
                <a:gridCol w="9530861">
                  <a:extLst>
                    <a:ext uri="{9D8B030D-6E8A-4147-A177-3AD203B41FA5}">
                      <a16:colId xmlns:a16="http://schemas.microsoft.com/office/drawing/2014/main" val="26415005"/>
                    </a:ext>
                  </a:extLst>
                </a:gridCol>
              </a:tblGrid>
              <a:tr h="5428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kern="1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굴림" panose="020B0600000101010101" pitchFamily="50" charset="-127"/>
                        </a:rPr>
                        <a:t>구분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600" kern="100" dirty="0">
                          <a:solidFill>
                            <a:schemeClr val="tx1"/>
                          </a:solidFill>
                          <a:effectLst/>
                        </a:rPr>
                        <a:t>면접질문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600" kern="100" dirty="0">
                          <a:solidFill>
                            <a:schemeClr val="tx1"/>
                          </a:solidFill>
                          <a:effectLst/>
                        </a:rPr>
                        <a:t>예시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041741"/>
                  </a:ext>
                </a:extLst>
              </a:tr>
              <a:tr h="12077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kern="100" dirty="0" err="1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굴림" panose="020B0600000101010101" pitchFamily="50" charset="-127"/>
                        </a:rPr>
                        <a:t>교과활동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ko-KR" sz="1600" b="1" kern="100" dirty="0">
                          <a:solidFill>
                            <a:srgbClr val="FFFF00"/>
                          </a:solidFill>
                          <a:effectLst/>
                        </a:rPr>
                        <a:t>좋은 성적을 유지한 자신만의 공부 방법</a:t>
                      </a:r>
                      <a:r>
                        <a:rPr lang="ko-KR" sz="1600" b="0" kern="100" dirty="0">
                          <a:solidFill>
                            <a:schemeClr val="tx1"/>
                          </a:solidFill>
                          <a:effectLst/>
                        </a:rPr>
                        <a:t>은</a:t>
                      </a:r>
                      <a:r>
                        <a:rPr lang="ko-KR" sz="1600" b="1" kern="1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sz="1600" kern="100" dirty="0">
                          <a:solidFill>
                            <a:schemeClr val="tx1"/>
                          </a:solidFill>
                          <a:effectLst/>
                        </a:rPr>
                        <a:t>무엇입니까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?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-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과정 및 결과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ko-KR" sz="1600" kern="100" dirty="0">
                          <a:solidFill>
                            <a:schemeClr val="tx1"/>
                          </a:solidFill>
                          <a:effectLst/>
                        </a:rPr>
                        <a:t>대학에 입학하면 좋은 성적을 받기 위해 어떤 노력을 할 것입니까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ko-KR" sz="1600" b="1" kern="100" dirty="0">
                          <a:solidFill>
                            <a:srgbClr val="FFFF00"/>
                          </a:solidFill>
                          <a:effectLst/>
                        </a:rPr>
                        <a:t>성적이 많이 향상되었다고 하였는데 그 계기</a:t>
                      </a:r>
                      <a:r>
                        <a:rPr lang="ko-KR" sz="1600" kern="100" dirty="0">
                          <a:solidFill>
                            <a:schemeClr val="tx1"/>
                          </a:solidFill>
                          <a:effectLst/>
                        </a:rPr>
                        <a:t>는 무엇이며 </a:t>
                      </a:r>
                      <a:r>
                        <a:rPr lang="ko-KR" sz="1600" b="1" kern="100" dirty="0">
                          <a:solidFill>
                            <a:srgbClr val="FFFF00"/>
                          </a:solidFill>
                          <a:effectLst/>
                        </a:rPr>
                        <a:t>어떤 노력</a:t>
                      </a:r>
                      <a:r>
                        <a:rPr lang="ko-KR" sz="1600" kern="100" dirty="0">
                          <a:solidFill>
                            <a:schemeClr val="tx1"/>
                          </a:solidFill>
                          <a:effectLst/>
                        </a:rPr>
                        <a:t>을 했습니까</a:t>
                      </a:r>
                      <a:r>
                        <a:rPr lang="en-US" sz="1600" kern="100" dirty="0" smtClean="0">
                          <a:solidFill>
                            <a:schemeClr val="tx1"/>
                          </a:solidFill>
                          <a:effectLst/>
                        </a:rPr>
                        <a:t>?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–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동기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과정</a:t>
                      </a:r>
                      <a:endParaRPr lang="ko-KR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99138"/>
                  </a:ext>
                </a:extLst>
              </a:tr>
              <a:tr h="8581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kern="1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굴림" panose="020B0600000101010101" pitchFamily="50" charset="-127"/>
                        </a:rPr>
                        <a:t>동아리활동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OO동아리활동을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했는데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구체적으로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동아리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성격과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활동에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대해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설명해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주십시오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marL="0" indent="0" algn="l" font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동아리에서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가장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인상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깊었던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활동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은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무엇이며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그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이유는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무엇입니까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?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–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결과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배운점</a:t>
                      </a:r>
                      <a:endParaRPr lang="ko-KR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238241"/>
                  </a:ext>
                </a:extLst>
              </a:tr>
              <a:tr h="8581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kern="1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굴림" panose="020B0600000101010101" pitchFamily="50" charset="-127"/>
                        </a:rPr>
                        <a:t>리더십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임원으로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활동하면서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가장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어려웠던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점은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무엇이었으며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어떻게</a:t>
                      </a:r>
                      <a:r>
                        <a:rPr lang="en-US" altLang="ko-KR" sz="1600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해결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했습니까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?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-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과정 및 결과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임원으로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활동하면서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무엇을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배웠다고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생각</a:t>
                      </a:r>
                      <a:r>
                        <a:rPr lang="en-US" altLang="ko-KR" sz="1600" b="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하십니까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?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-</a:t>
                      </a:r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배운점</a:t>
                      </a:r>
                      <a:endParaRPr lang="ko-KR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969669"/>
                  </a:ext>
                </a:extLst>
              </a:tr>
              <a:tr h="8677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kern="10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굴림" panose="020B0600000101010101" pitchFamily="50" charset="-127"/>
                        </a:rPr>
                        <a:t>봉사활동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OO봉사활동을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한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계기</a:t>
                      </a:r>
                      <a:r>
                        <a:rPr lang="en-US" altLang="ko-KR" sz="1600" b="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는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무엇이며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구체적으로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어떠한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봉사활동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을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하였습니까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?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-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동기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과정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봉사활동을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통해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무엇을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배웠다고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생각</a:t>
                      </a:r>
                      <a:r>
                        <a:rPr lang="en-US" altLang="ko-KR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합니까</a:t>
                      </a:r>
                      <a:r>
                        <a:rPr lang="en-US" altLang="ko-K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? 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-</a:t>
                      </a:r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배운점</a:t>
                      </a:r>
                      <a:endParaRPr lang="ko-KR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419161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2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자소서 작성시 점검사항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007" y="1486144"/>
            <a:ext cx="10436469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1번 </a:t>
            </a:r>
            <a:r>
              <a:rPr lang="en-US" altLang="ko-KR" sz="2000" b="1" dirty="0" err="1">
                <a:latin typeface="+mn-ea"/>
              </a:rPr>
              <a:t>문항</a:t>
            </a:r>
            <a:r>
              <a:rPr lang="ko-KR" altLang="ko-KR" sz="2000" b="1" dirty="0">
                <a:latin typeface="+mn-ea"/>
              </a:rPr>
              <a:t> </a:t>
            </a:r>
            <a:r>
              <a:rPr lang="ko-KR" altLang="ko-KR" sz="2000" dirty="0">
                <a:latin typeface="+mn-ea"/>
              </a:rPr>
              <a:t>【 </a:t>
            </a:r>
            <a:r>
              <a:rPr lang="ko-KR" altLang="en-US" sz="2000" b="1" dirty="0">
                <a:solidFill>
                  <a:srgbClr val="FFFF00"/>
                </a:solidFill>
                <a:latin typeface="+mn-ea"/>
              </a:rPr>
              <a:t>자신의 진로와 관련</a:t>
            </a:r>
            <a:r>
              <a:rPr lang="ko-KR" altLang="en-US" sz="2000" b="1" dirty="0">
                <a:latin typeface="+mn-ea"/>
              </a:rPr>
              <a:t>하여 </a:t>
            </a:r>
            <a:r>
              <a:rPr lang="ko-KR" altLang="en-US" sz="2000" b="1" dirty="0">
                <a:solidFill>
                  <a:srgbClr val="FFFF00"/>
                </a:solidFill>
                <a:latin typeface="+mn-ea"/>
              </a:rPr>
              <a:t>의미 있는 </a:t>
            </a:r>
            <a:r>
              <a:rPr lang="ko-KR" altLang="en-US" sz="2000" b="1" dirty="0" smtClean="0">
                <a:solidFill>
                  <a:srgbClr val="FFFF00"/>
                </a:solidFill>
                <a:latin typeface="+mn-ea"/>
              </a:rPr>
              <a:t>학습경험</a:t>
            </a:r>
            <a:r>
              <a:rPr lang="en-US" altLang="ko-KR" sz="2000" b="1" dirty="0" smtClean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sz="2000" b="1" dirty="0" err="1" smtClean="0">
                <a:solidFill>
                  <a:srgbClr val="FFFF00"/>
                </a:solidFill>
                <a:latin typeface="+mn-ea"/>
              </a:rPr>
              <a:t>세특</a:t>
            </a:r>
            <a:r>
              <a:rPr lang="en-US" altLang="ko-KR" sz="2000" b="1" dirty="0" smtClean="0">
                <a:solidFill>
                  <a:srgbClr val="FFFF00"/>
                </a:solidFill>
                <a:latin typeface="+mn-ea"/>
              </a:rPr>
              <a:t>)</a:t>
            </a:r>
            <a:r>
              <a:rPr lang="ko-KR" altLang="en-US" sz="2000" b="1" dirty="0" smtClean="0">
                <a:solidFill>
                  <a:srgbClr val="FFFF00"/>
                </a:solidFill>
                <a:latin typeface="+mn-ea"/>
              </a:rPr>
              <a:t>과 </a:t>
            </a:r>
            <a:r>
              <a:rPr lang="ko-KR" altLang="en-US" sz="2000" b="1" dirty="0">
                <a:solidFill>
                  <a:srgbClr val="FFFF00"/>
                </a:solidFill>
                <a:latin typeface="+mn-ea"/>
              </a:rPr>
              <a:t>교내 </a:t>
            </a:r>
            <a:r>
              <a:rPr lang="ko-KR" altLang="en-US" sz="2000" b="1" dirty="0" smtClean="0">
                <a:solidFill>
                  <a:srgbClr val="FFFF00"/>
                </a:solidFill>
                <a:latin typeface="+mn-ea"/>
              </a:rPr>
              <a:t>활동</a:t>
            </a:r>
            <a:r>
              <a:rPr lang="en-US" altLang="ko-KR" sz="2000" b="1" dirty="0" smtClean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sz="2000" b="1" dirty="0" err="1" smtClean="0">
                <a:solidFill>
                  <a:srgbClr val="FFFF00"/>
                </a:solidFill>
                <a:latin typeface="+mn-ea"/>
              </a:rPr>
              <a:t>창체</a:t>
            </a:r>
            <a:r>
              <a:rPr lang="en-US" altLang="ko-KR" sz="2000" b="1" dirty="0" smtClean="0">
                <a:solidFill>
                  <a:srgbClr val="FFFF00"/>
                </a:solidFill>
                <a:latin typeface="+mn-ea"/>
              </a:rPr>
              <a:t>)</a:t>
            </a:r>
            <a:r>
              <a:rPr lang="ko-KR" altLang="ko-KR" sz="2000" dirty="0" smtClean="0">
                <a:latin typeface="+mn-ea"/>
              </a:rPr>
              <a:t> </a:t>
            </a:r>
            <a:r>
              <a:rPr lang="ko-KR" altLang="ko-KR" sz="2000" dirty="0">
                <a:latin typeface="+mn-ea"/>
              </a:rPr>
              <a:t>】</a:t>
            </a:r>
            <a:endParaRPr lang="ko-KR" altLang="en-US" sz="20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ko-KR" dirty="0" smtClean="0">
                <a:latin typeface="맑은 고딕" panose="020B0503020000020004" pitchFamily="50" charset="-127"/>
              </a:rPr>
              <a:t>∙ </a:t>
            </a:r>
            <a:r>
              <a:rPr lang="ko-KR" altLang="ko-KR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모집단위와 관련</a:t>
            </a:r>
            <a:r>
              <a:rPr lang="ko-KR" altLang="ko-KR" dirty="0">
                <a:latin typeface="맑은 고딕" panose="020B0503020000020004" pitchFamily="50" charset="-127"/>
              </a:rPr>
              <a:t>한 </a:t>
            </a:r>
            <a:r>
              <a:rPr lang="ko-KR" altLang="ko-KR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지적 호기심과 탐구심</a:t>
            </a:r>
            <a:r>
              <a:rPr lang="ko-KR" altLang="ko-KR" dirty="0">
                <a:latin typeface="맑은 고딕" panose="020B0503020000020004" pitchFamily="50" charset="-127"/>
              </a:rPr>
              <a:t>이 나타나고 있는가?</a:t>
            </a:r>
            <a:br>
              <a:rPr lang="ko-KR" altLang="ko-KR" dirty="0">
                <a:latin typeface="맑은 고딕" panose="020B0503020000020004" pitchFamily="50" charset="-127"/>
              </a:rPr>
            </a:br>
            <a:r>
              <a:rPr lang="ko-KR" altLang="ko-KR" dirty="0">
                <a:latin typeface="맑은 고딕" panose="020B0503020000020004" pitchFamily="50" charset="-127"/>
              </a:rPr>
              <a:t>∙ </a:t>
            </a:r>
            <a:r>
              <a:rPr lang="ko-KR" altLang="en-US" dirty="0" smtClean="0">
                <a:latin typeface="맑은 고딕" panose="020B0503020000020004" pitchFamily="50" charset="-127"/>
              </a:rPr>
              <a:t>학교생활 기록부를</a:t>
            </a:r>
            <a:r>
              <a:rPr lang="ko-KR" altLang="ko-KR" dirty="0" smtClean="0">
                <a:latin typeface="맑은 고딕" panose="020B0503020000020004" pitchFamily="50" charset="-127"/>
              </a:rPr>
              <a:t> </a:t>
            </a:r>
            <a:r>
              <a:rPr lang="ko-KR" altLang="ko-KR" dirty="0">
                <a:latin typeface="맑은 고딕" panose="020B0503020000020004" pitchFamily="50" charset="-127"/>
              </a:rPr>
              <a:t>통해 </a:t>
            </a:r>
            <a:r>
              <a:rPr lang="ko-KR" altLang="ko-KR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교과와 연계</a:t>
            </a:r>
            <a:r>
              <a:rPr lang="ko-KR" altLang="ko-KR" dirty="0">
                <a:latin typeface="맑은 고딕" panose="020B0503020000020004" pitchFamily="50" charset="-127"/>
              </a:rPr>
              <a:t>된</a:t>
            </a:r>
            <a:r>
              <a:rPr lang="ko-KR" altLang="ko-KR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ko-KR" dirty="0">
                <a:latin typeface="맑은 고딕" panose="020B0503020000020004" pitchFamily="50" charset="-127"/>
              </a:rPr>
              <a:t>활동에 대한 기록인가?</a:t>
            </a:r>
            <a:br>
              <a:rPr lang="ko-KR" altLang="ko-KR" dirty="0">
                <a:latin typeface="맑은 고딕" panose="020B0503020000020004" pitchFamily="50" charset="-127"/>
              </a:rPr>
            </a:br>
            <a:r>
              <a:rPr lang="ko-KR" altLang="ko-KR" dirty="0">
                <a:latin typeface="맑은 고딕" panose="020B0503020000020004" pitchFamily="50" charset="-127"/>
              </a:rPr>
              <a:t>∙ </a:t>
            </a:r>
            <a:r>
              <a:rPr lang="ko-KR" altLang="ko-KR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학업 노력이 지속적</a:t>
            </a:r>
            <a:r>
              <a:rPr lang="ko-KR" altLang="ko-KR" dirty="0">
                <a:latin typeface="맑은 고딕" panose="020B0503020000020004" pitchFamily="50" charset="-127"/>
              </a:rPr>
              <a:t>이며</a:t>
            </a:r>
            <a:r>
              <a:rPr lang="ko-KR" altLang="ko-KR" dirty="0">
                <a:solidFill>
                  <a:srgbClr val="FFFF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ko-KR" dirty="0">
                <a:latin typeface="맑은 고딕" panose="020B0503020000020004" pitchFamily="50" charset="-127"/>
              </a:rPr>
              <a:t>학습 경험 과정의 </a:t>
            </a:r>
            <a:r>
              <a:rPr lang="ko-KR" altLang="ko-KR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내용이 구체적</a:t>
            </a:r>
            <a:r>
              <a:rPr lang="ko-KR" altLang="ko-KR" dirty="0">
                <a:latin typeface="맑은 고딕" panose="020B0503020000020004" pitchFamily="50" charset="-127"/>
              </a:rPr>
              <a:t>인가</a:t>
            </a:r>
            <a:r>
              <a:rPr lang="ko-KR" altLang="ko-KR" dirty="0" smtClean="0">
                <a:latin typeface="맑은 고딕" panose="020B0503020000020004" pitchFamily="50" charset="-127"/>
              </a:rPr>
              <a:t>?</a:t>
            </a:r>
            <a:endParaRPr lang="en-US" altLang="ko-KR" dirty="0" smtClean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dirty="0">
                <a:latin typeface="맑은 고딕" panose="020B0503020000020004" pitchFamily="50" charset="-127"/>
              </a:rPr>
              <a:t>∙ </a:t>
            </a:r>
            <a:r>
              <a:rPr lang="ko-KR" altLang="ko-KR" dirty="0" smtClean="0"/>
              <a:t>활동을 </a:t>
            </a:r>
            <a:r>
              <a:rPr lang="ko-KR" altLang="ko-KR" dirty="0"/>
              <a:t>통해 얻은 </a:t>
            </a:r>
            <a:r>
              <a:rPr lang="ko-KR" altLang="ko-KR" b="1" dirty="0">
                <a:solidFill>
                  <a:srgbClr val="FFFF00"/>
                </a:solidFill>
              </a:rPr>
              <a:t>성장의 경험을 구체적인 실례</a:t>
            </a:r>
            <a:r>
              <a:rPr lang="ko-KR" altLang="ko-KR" dirty="0"/>
              <a:t>를</a:t>
            </a:r>
            <a:r>
              <a:rPr lang="ko-KR" altLang="ko-KR" b="1" dirty="0">
                <a:solidFill>
                  <a:srgbClr val="FFFF00"/>
                </a:solidFill>
              </a:rPr>
              <a:t> </a:t>
            </a:r>
            <a:r>
              <a:rPr lang="ko-KR" altLang="ko-KR" dirty="0"/>
              <a:t>들어 작성하였는가</a:t>
            </a:r>
            <a:r>
              <a:rPr lang="en-US" altLang="ko-KR" dirty="0"/>
              <a:t>?</a:t>
            </a:r>
            <a:endParaRPr lang="ko-KR" altLang="en-US" dirty="0"/>
          </a:p>
          <a:p>
            <a:pPr>
              <a:lnSpc>
                <a:spcPct val="150000"/>
              </a:lnSpc>
            </a:pPr>
            <a:r>
              <a:rPr lang="ko-KR" altLang="ko-KR" dirty="0" smtClean="0">
                <a:latin typeface="맑은 고딕" panose="020B0503020000020004" pitchFamily="50" charset="-127"/>
              </a:rPr>
              <a:t>∙ </a:t>
            </a:r>
            <a:r>
              <a:rPr lang="ko-KR" altLang="ko-KR" dirty="0">
                <a:latin typeface="맑은 고딕" panose="020B0503020000020004" pitchFamily="50" charset="-127"/>
              </a:rPr>
              <a:t>현재의 경험을 통해 </a:t>
            </a:r>
            <a:r>
              <a:rPr lang="ko-KR" altLang="ko-KR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발전의 가능성이 서술</a:t>
            </a:r>
            <a:r>
              <a:rPr lang="ko-KR" altLang="ko-KR" dirty="0">
                <a:latin typeface="맑은 고딕" panose="020B0503020000020004" pitchFamily="50" charset="-127"/>
              </a:rPr>
              <a:t>되어</a:t>
            </a:r>
            <a:r>
              <a:rPr lang="ko-KR" altLang="ko-KR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ko-KR" dirty="0">
                <a:latin typeface="맑은 고딕" panose="020B0503020000020004" pitchFamily="50" charset="-127"/>
              </a:rPr>
              <a:t>있는가?</a:t>
            </a:r>
            <a:r>
              <a:rPr lang="ko-KR" altLang="ko-KR" dirty="0"/>
              <a:t> 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2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자소서 사례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 #1</a:t>
            </a: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400" dirty="0" smtClean="0">
                <a:solidFill>
                  <a:schemeClr val="tx1"/>
                </a:solidFill>
                <a:latin typeface="+mn-ea"/>
              </a:rPr>
              <a:t>고려대 의예과 </a:t>
            </a: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2400" dirty="0" err="1" smtClean="0">
                <a:solidFill>
                  <a:schemeClr val="tx1"/>
                </a:solidFill>
                <a:latin typeface="+mn-ea"/>
              </a:rPr>
              <a:t>차합격</a:t>
            </a:r>
            <a:r>
              <a:rPr lang="ko-KR" altLang="en-US" sz="24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2400" dirty="0" smtClean="0">
                <a:solidFill>
                  <a:schemeClr val="tx1"/>
                </a:solidFill>
                <a:latin typeface="+mn-ea"/>
              </a:rPr>
              <a:t>순천향대 의예과 합격</a:t>
            </a: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2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253" y="1987061"/>
            <a:ext cx="10876085" cy="29546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이해의 </a:t>
            </a:r>
            <a:r>
              <a:rPr lang="ko-KR" altLang="en-US" sz="1200" dirty="0"/>
              <a:t>기본은 “아</a:t>
            </a:r>
            <a:r>
              <a:rPr lang="en-US" altLang="ko-KR" sz="1200" dirty="0"/>
              <a:t>!”</a:t>
            </a:r>
            <a:r>
              <a:rPr lang="ko-KR" altLang="en-US" sz="1200" dirty="0"/>
              <a:t>가 아니라 “왜</a:t>
            </a:r>
            <a:r>
              <a:rPr lang="en-US" altLang="ko-KR" sz="1200" dirty="0"/>
              <a:t>?”</a:t>
            </a:r>
            <a:r>
              <a:rPr lang="ko-KR" altLang="en-US" sz="1200" dirty="0"/>
              <a:t>라고 생각하는 저에게 과학은 알면 알수록 새로운 궁금증을 만들어 주었습니다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특히 의학 분야에서 파헤쳐지지 않는 생명의 신비는 제 호기심을 자극했습니다</a:t>
            </a:r>
            <a:r>
              <a:rPr lang="en-US" altLang="ko-KR" sz="1200" dirty="0"/>
              <a:t>. </a:t>
            </a:r>
            <a:r>
              <a:rPr lang="ko-KR" altLang="en-US" sz="1400" b="1" dirty="0">
                <a:solidFill>
                  <a:srgbClr val="FFFF00"/>
                </a:solidFill>
              </a:rPr>
              <a:t>생명과학</a:t>
            </a:r>
            <a:r>
              <a:rPr lang="en-US" altLang="ko-KR" sz="1400" b="1" dirty="0">
                <a:solidFill>
                  <a:srgbClr val="FFFF00"/>
                </a:solidFill>
              </a:rPr>
              <a:t>Ⅱ </a:t>
            </a:r>
            <a:r>
              <a:rPr lang="ko-KR" altLang="en-US" sz="1400" b="1" dirty="0">
                <a:solidFill>
                  <a:srgbClr val="FFFF00"/>
                </a:solidFill>
              </a:rPr>
              <a:t>수업을 통해서 </a:t>
            </a:r>
            <a:r>
              <a:rPr lang="ko-KR" altLang="en-US" sz="1400" b="1" dirty="0" err="1">
                <a:solidFill>
                  <a:srgbClr val="FFFF00"/>
                </a:solidFill>
              </a:rPr>
              <a:t>진핵세포의</a:t>
            </a:r>
            <a:r>
              <a:rPr lang="ko-KR" altLang="en-US" sz="1400" b="1" dirty="0">
                <a:solidFill>
                  <a:srgbClr val="FFFF00"/>
                </a:solidFill>
              </a:rPr>
              <a:t> 유전자를 발현시키는</a:t>
            </a:r>
            <a:r>
              <a:rPr lang="ko-KR" altLang="en-US" sz="1200" b="1" dirty="0"/>
              <a:t> 전사촉진인자가 또 다른 전사촉진인자에 의해 </a:t>
            </a:r>
            <a:r>
              <a:rPr lang="ko-KR" altLang="en-US" sz="1200" b="1" dirty="0" err="1"/>
              <a:t>발현되어야</a:t>
            </a:r>
            <a:r>
              <a:rPr lang="ko-KR" altLang="en-US" sz="1200" b="1" dirty="0"/>
              <a:t> 한다는 것을 알게 되었습니다</a:t>
            </a:r>
            <a:r>
              <a:rPr lang="en-US" altLang="ko-KR" sz="1200" b="1" dirty="0"/>
              <a:t>. </a:t>
            </a:r>
            <a:r>
              <a:rPr lang="ko-KR" altLang="en-US" sz="1200" b="1" dirty="0"/>
              <a:t>그러면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과연 </a:t>
            </a:r>
            <a:r>
              <a:rPr lang="ko-KR" altLang="en-US" sz="1400" b="1" dirty="0">
                <a:solidFill>
                  <a:srgbClr val="FFFF00"/>
                </a:solidFill>
              </a:rPr>
              <a:t>최초의 전사촉진인자는 무엇인지 궁금증을 가지게 되었습니다</a:t>
            </a:r>
            <a:r>
              <a:rPr lang="en-US" altLang="ko-KR" sz="1400" b="1" dirty="0">
                <a:solidFill>
                  <a:srgbClr val="FFFF00"/>
                </a:solidFill>
              </a:rPr>
              <a:t>. –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동기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FF00"/>
                </a:solidFill>
              </a:rPr>
              <a:t>친구들과 </a:t>
            </a:r>
            <a:r>
              <a:rPr lang="ko-KR" altLang="en-US" sz="1400" b="1" dirty="0">
                <a:solidFill>
                  <a:srgbClr val="FFFF00"/>
                </a:solidFill>
              </a:rPr>
              <a:t>함께 관련 자료를 수집하고 </a:t>
            </a:r>
            <a:r>
              <a:rPr lang="ko-KR" altLang="en-US" sz="1200" dirty="0"/>
              <a:t>점심시간에 각자 준비한 자료를 공유하며 해법의 실마리를 찾아갔습니다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저는 </a:t>
            </a:r>
            <a:r>
              <a:rPr lang="ko-KR" altLang="en-US" sz="1400" b="1" dirty="0">
                <a:solidFill>
                  <a:srgbClr val="FFFF00"/>
                </a:solidFill>
              </a:rPr>
              <a:t>특히 최초의 수정란에서 세포가 분화되어 한 개체를 이룬다는 사실에 주목</a:t>
            </a:r>
            <a:r>
              <a:rPr lang="ko-KR" altLang="en-US" sz="1200" dirty="0"/>
              <a:t>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그래서 </a:t>
            </a:r>
            <a:r>
              <a:rPr lang="ko-KR" altLang="en-US" sz="1400" b="1" dirty="0">
                <a:solidFill>
                  <a:srgbClr val="FFFF00"/>
                </a:solidFill>
              </a:rPr>
              <a:t>수정란 상태일 때 전사촉진인자가 존재해야 한다고 생각했기에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ko-KR" altLang="en-US" sz="1400" b="1" dirty="0">
                <a:solidFill>
                  <a:srgbClr val="FFFF00"/>
                </a:solidFill>
              </a:rPr>
              <a:t>전사촉진인자의 출발점이라고 추측</a:t>
            </a:r>
            <a:r>
              <a:rPr lang="ko-KR" altLang="en-US" sz="1200" dirty="0"/>
              <a:t>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토의 후</a:t>
            </a:r>
            <a:r>
              <a:rPr lang="en-US" altLang="ko-KR" sz="1200" dirty="0"/>
              <a:t>, </a:t>
            </a:r>
            <a:r>
              <a:rPr lang="ko-KR" altLang="en-US" sz="1200" dirty="0"/>
              <a:t>더 큰 궁금증인 수정란 상태일 때 외부에서 유입되었다면 어머니의 몸에서 온 것일까</a:t>
            </a:r>
            <a:r>
              <a:rPr lang="en-US" altLang="ko-KR" sz="1200" dirty="0"/>
              <a:t>? </a:t>
            </a:r>
            <a:r>
              <a:rPr lang="ko-KR" altLang="en-US" sz="1200" dirty="0"/>
              <a:t>부모에게서 온다면 시작은 무엇일까</a:t>
            </a:r>
            <a:r>
              <a:rPr lang="en-US" altLang="ko-KR" sz="1200" dirty="0"/>
              <a:t>? </a:t>
            </a:r>
            <a:r>
              <a:rPr lang="ko-KR" altLang="en-US" sz="1200" dirty="0"/>
              <a:t>등에 대해 고민했습니다</a:t>
            </a:r>
            <a:r>
              <a:rPr lang="en-US" altLang="ko-KR" sz="1200" dirty="0"/>
              <a:t>. </a:t>
            </a:r>
            <a:r>
              <a:rPr lang="ko-KR" altLang="en-US" sz="1400" b="1" dirty="0" smtClean="0">
                <a:solidFill>
                  <a:srgbClr val="FFFF00"/>
                </a:solidFill>
              </a:rPr>
              <a:t>이후로도 </a:t>
            </a:r>
            <a:r>
              <a:rPr lang="ko-KR" altLang="en-US" sz="1400" b="1" dirty="0">
                <a:solidFill>
                  <a:srgbClr val="FFFF00"/>
                </a:solidFill>
              </a:rPr>
              <a:t>자료를 찾아 지식을 공유하고 선생님들께 자문</a:t>
            </a:r>
            <a:r>
              <a:rPr lang="ko-KR" altLang="en-US" sz="1200" b="1" dirty="0"/>
              <a:t>을 구했지만 정확한 답을 찾을 수 없었습니다</a:t>
            </a:r>
            <a:r>
              <a:rPr lang="en-US" altLang="ko-KR" sz="1200" b="1" dirty="0" smtClean="0"/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b="1" dirty="0">
                <a:solidFill>
                  <a:srgbClr val="FFFF00"/>
                </a:solidFill>
              </a:rPr>
              <a:t>– </a:t>
            </a:r>
            <a:r>
              <a:rPr lang="ko-KR" altLang="ko-KR" sz="1400" b="1" dirty="0">
                <a:solidFill>
                  <a:srgbClr val="FFFF00"/>
                </a:solidFill>
              </a:rPr>
              <a:t>과정 및 결과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FF00"/>
                </a:solidFill>
              </a:rPr>
              <a:t>비록 </a:t>
            </a:r>
            <a:r>
              <a:rPr lang="ko-KR" altLang="en-US" sz="1400" b="1" dirty="0">
                <a:solidFill>
                  <a:srgbClr val="FFFF00"/>
                </a:solidFill>
              </a:rPr>
              <a:t>답을 구하지는 못했지만 이러한 </a:t>
            </a:r>
            <a:r>
              <a:rPr lang="ko-KR" altLang="en-US" sz="1400" b="1" dirty="0" err="1">
                <a:solidFill>
                  <a:srgbClr val="FFFF00"/>
                </a:solidFill>
              </a:rPr>
              <a:t>탐구과정을</a:t>
            </a:r>
            <a:r>
              <a:rPr lang="ko-KR" altLang="en-US" sz="1400" b="1" dirty="0">
                <a:solidFill>
                  <a:srgbClr val="FFFF00"/>
                </a:solidFill>
              </a:rPr>
              <a:t> 거치면서 의심이 없으면 깨달음이 없다는 것을 알게 되었습니다</a:t>
            </a:r>
            <a:r>
              <a:rPr lang="en-US" altLang="ko-KR" sz="1400" b="1" dirty="0">
                <a:solidFill>
                  <a:srgbClr val="FFFF00"/>
                </a:solidFill>
              </a:rPr>
              <a:t>. – </a:t>
            </a:r>
            <a:r>
              <a:rPr lang="ko-KR" altLang="en-US" sz="1400" b="1" dirty="0" smtClean="0">
                <a:solidFill>
                  <a:srgbClr val="FFFF00"/>
                </a:solidFill>
              </a:rPr>
              <a:t>배우고 </a:t>
            </a:r>
            <a:r>
              <a:rPr lang="ko-KR" altLang="en-US" sz="1400" b="1" dirty="0" err="1" smtClean="0">
                <a:solidFill>
                  <a:srgbClr val="FFFF00"/>
                </a:solidFill>
              </a:rPr>
              <a:t>느낀점</a:t>
            </a:r>
            <a:endParaRPr lang="ko-KR" altLang="en-US" sz="1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253" y="1510304"/>
            <a:ext cx="7948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</a:t>
            </a:r>
            <a:r>
              <a:rPr lang="ko-KR" altLang="ko-KR" dirty="0"/>
              <a:t>자소서 </a:t>
            </a:r>
            <a:r>
              <a:rPr lang="en-US" altLang="ko-KR" dirty="0"/>
              <a:t>1</a:t>
            </a:r>
            <a:r>
              <a:rPr lang="ko-KR" altLang="ko-KR" dirty="0"/>
              <a:t>번</a:t>
            </a:r>
            <a:r>
              <a:rPr lang="en-US" altLang="ko-KR" dirty="0"/>
              <a:t>. </a:t>
            </a:r>
            <a:r>
              <a:rPr lang="ko-KR" altLang="ko-KR" dirty="0"/>
              <a:t>학업에 기울인 노력과 </a:t>
            </a:r>
            <a:r>
              <a:rPr lang="ko-KR" altLang="ko-KR" b="1" dirty="0">
                <a:solidFill>
                  <a:srgbClr val="FFFF00"/>
                </a:solidFill>
              </a:rPr>
              <a:t>학습경험</a:t>
            </a:r>
            <a:r>
              <a:rPr lang="ko-KR" altLang="ko-KR" dirty="0"/>
              <a:t>을 통해 배우고 느낀 점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24253" y="1107831"/>
            <a:ext cx="866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n-ea"/>
              </a:rPr>
              <a:t>1번 </a:t>
            </a:r>
            <a:r>
              <a:rPr lang="en-US" altLang="ko-KR" b="1" dirty="0" err="1">
                <a:latin typeface="+mn-ea"/>
              </a:rPr>
              <a:t>문항</a:t>
            </a:r>
            <a:r>
              <a:rPr lang="ko-KR" altLang="ko-KR" b="1" dirty="0">
                <a:latin typeface="+mn-ea"/>
              </a:rPr>
              <a:t> </a:t>
            </a:r>
            <a:r>
              <a:rPr lang="ko-KR" altLang="ko-KR" dirty="0">
                <a:latin typeface="+mn-ea"/>
              </a:rPr>
              <a:t>【 </a:t>
            </a:r>
            <a:r>
              <a:rPr lang="ko-KR" altLang="en-US" b="1" dirty="0">
                <a:solidFill>
                  <a:srgbClr val="FFFF00"/>
                </a:solidFill>
                <a:latin typeface="+mn-ea"/>
              </a:rPr>
              <a:t>자신의 진로와 관련</a:t>
            </a:r>
            <a:r>
              <a:rPr lang="ko-KR" altLang="en-US" b="1" dirty="0">
                <a:latin typeface="+mn-ea"/>
              </a:rPr>
              <a:t>하여 </a:t>
            </a:r>
            <a:r>
              <a:rPr lang="ko-KR" altLang="en-US" b="1" dirty="0">
                <a:solidFill>
                  <a:srgbClr val="FFFF00"/>
                </a:solidFill>
                <a:latin typeface="+mn-ea"/>
              </a:rPr>
              <a:t>의미 있는 학습경험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b="1" dirty="0" err="1">
                <a:solidFill>
                  <a:srgbClr val="FFFF00"/>
                </a:solidFill>
                <a:latin typeface="+mn-ea"/>
              </a:rPr>
              <a:t>세특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)</a:t>
            </a:r>
            <a:r>
              <a:rPr lang="ko-KR" altLang="en-US" b="1" dirty="0">
                <a:solidFill>
                  <a:srgbClr val="FFFF00"/>
                </a:solidFill>
                <a:latin typeface="+mn-ea"/>
              </a:rPr>
              <a:t>과 교내 활동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b="1" dirty="0" err="1">
                <a:solidFill>
                  <a:srgbClr val="FFFF00"/>
                </a:solidFill>
                <a:latin typeface="+mn-ea"/>
              </a:rPr>
              <a:t>창체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)</a:t>
            </a:r>
            <a:r>
              <a:rPr lang="ko-KR" altLang="ko-KR" dirty="0">
                <a:latin typeface="+mn-ea"/>
              </a:rPr>
              <a:t> </a:t>
            </a:r>
            <a:r>
              <a:rPr lang="ko-KR" altLang="ko-KR" dirty="0" smtClean="0">
                <a:latin typeface="+mn-ea"/>
              </a:rPr>
              <a:t>】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자소서 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#2</a:t>
            </a: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400" dirty="0" smtClean="0">
                <a:solidFill>
                  <a:schemeClr val="tx1"/>
                </a:solidFill>
                <a:latin typeface="+mn-ea"/>
              </a:rPr>
              <a:t>경북대 치의예과 합격</a:t>
            </a: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2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253" y="1978273"/>
            <a:ext cx="10876085" cy="23544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FFFF00"/>
                </a:solidFill>
              </a:rPr>
              <a:t>2학년 때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저는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생태계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관련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수업을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들으면서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우리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학교의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생태계가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궁금해졌습니다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. –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동기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 err="1" smtClean="0"/>
              <a:t>그중</a:t>
            </a:r>
            <a:r>
              <a:rPr lang="en-US" altLang="ko-KR" sz="1200" dirty="0" smtClean="0"/>
              <a:t>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‘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공변세포와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관련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있는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식물의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특성은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무엇일까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?’란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의문을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풀기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위해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200" dirty="0" err="1" smtClean="0"/>
              <a:t>여러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식물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잎을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채취해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관찰해보니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공변세포의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크기가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종마다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달랐습니다</a:t>
            </a:r>
            <a:r>
              <a:rPr lang="en-US" altLang="ko-KR" sz="1200" dirty="0" smtClean="0"/>
              <a:t>. </a:t>
            </a:r>
            <a:r>
              <a:rPr lang="en-US" altLang="ko-KR" sz="1200" dirty="0" err="1" smtClean="0"/>
              <a:t>그래서</a:t>
            </a:r>
            <a:r>
              <a:rPr lang="en-US" altLang="ko-KR" sz="1200" dirty="0" smtClean="0"/>
              <a:t>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약 20여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종의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식물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종 1개당 3개의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잎을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채취해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200" dirty="0" err="1" smtClean="0"/>
              <a:t>그중</a:t>
            </a:r>
            <a:r>
              <a:rPr lang="en-US" altLang="ko-KR" sz="1200" dirty="0" smtClean="0"/>
              <a:t> 9개의 </a:t>
            </a:r>
            <a:r>
              <a:rPr lang="en-US" altLang="ko-KR" sz="1200" dirty="0" err="1" smtClean="0"/>
              <a:t>공변세포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크기의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평균을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구했고</a:t>
            </a:r>
            <a:r>
              <a:rPr lang="en-US" altLang="ko-KR" sz="1200" dirty="0" smtClean="0"/>
              <a:t>, </a:t>
            </a:r>
            <a:r>
              <a:rPr lang="en-US" altLang="ko-KR" sz="1200" b="1" dirty="0" err="1" smtClean="0"/>
              <a:t>크기순으로</a:t>
            </a:r>
            <a:r>
              <a:rPr lang="en-US" altLang="ko-KR" sz="1200" b="1" dirty="0" smtClean="0"/>
              <a:t> </a:t>
            </a:r>
            <a:r>
              <a:rPr lang="en-US" altLang="ko-KR" sz="1200" b="1" dirty="0" err="1" smtClean="0"/>
              <a:t>배열</a:t>
            </a:r>
            <a:r>
              <a:rPr lang="en-US" altLang="ko-KR" sz="1200" dirty="0" err="1" smtClean="0"/>
              <a:t>했습니다</a:t>
            </a:r>
            <a:r>
              <a:rPr lang="en-US" altLang="ko-KR" sz="1200" dirty="0" smtClean="0"/>
              <a:t>. </a:t>
            </a:r>
            <a:r>
              <a:rPr lang="en-US" altLang="ko-KR" sz="1200" dirty="0" err="1" smtClean="0"/>
              <a:t>또한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식물체의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크기</a:t>
            </a:r>
            <a:r>
              <a:rPr lang="en-US" altLang="ko-KR" sz="1200" dirty="0" smtClean="0"/>
              <a:t>, </a:t>
            </a:r>
            <a:r>
              <a:rPr lang="en-US" altLang="ko-KR" sz="1200" dirty="0" err="1" smtClean="0"/>
              <a:t>잎의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넓이와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식물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종의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특성에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대해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조사해보니</a:t>
            </a:r>
            <a:r>
              <a:rPr lang="en-US" altLang="ko-KR" sz="1200" dirty="0" smtClean="0"/>
              <a:t>,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종간의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공변세포의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차이를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결정짓는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것은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잎의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두께라는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결과를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얻을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수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있었고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관련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자료를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찾고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여러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번의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토의를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통해</a:t>
            </a:r>
            <a:r>
              <a:rPr lang="en-US" altLang="ko-KR" sz="1200" dirty="0" smtClean="0"/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엽육조직의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발달과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관련이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있다는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결론을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얻었습니다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. –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과정 및 결과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 err="1" smtClean="0"/>
              <a:t>이를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위해</a:t>
            </a:r>
            <a:r>
              <a:rPr lang="en-US" altLang="ko-KR" sz="1200" dirty="0" smtClean="0"/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눈이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아플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정도로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현미경을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들여다보면서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탐구의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즐거움과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과학자의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보이지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않는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수고를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조금이나마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경험해볼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수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있었습니다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. </a:t>
            </a:r>
            <a:r>
              <a:rPr lang="en-US" altLang="ko-KR" sz="1200" dirty="0" err="1" smtClean="0"/>
              <a:t>또한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과학자의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자질</a:t>
            </a:r>
            <a:r>
              <a:rPr lang="en-US" altLang="ko-KR" sz="1200" dirty="0" smtClean="0"/>
              <a:t> 중 </a:t>
            </a:r>
            <a:r>
              <a:rPr lang="en-US" altLang="ko-KR" sz="1200" dirty="0" err="1" smtClean="0"/>
              <a:t>중요한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요소가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인내와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꾸준함임을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다시</a:t>
            </a:r>
            <a:r>
              <a:rPr lang="en-US" altLang="ko-KR" sz="1200" dirty="0" smtClean="0"/>
              <a:t> 한 번 </a:t>
            </a:r>
            <a:r>
              <a:rPr lang="en-US" altLang="ko-KR" sz="1200" dirty="0" err="1" smtClean="0"/>
              <a:t>되새길</a:t>
            </a:r>
            <a:r>
              <a:rPr lang="en-US" altLang="ko-KR" sz="1200" dirty="0" smtClean="0"/>
              <a:t> 수 </a:t>
            </a:r>
            <a:r>
              <a:rPr lang="en-US" altLang="ko-KR" sz="1200" dirty="0" err="1" smtClean="0"/>
              <a:t>있었습니다</a:t>
            </a:r>
            <a:r>
              <a:rPr lang="en-US" altLang="ko-KR" sz="1200" dirty="0" smtClean="0"/>
              <a:t>.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–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배우고 </a:t>
            </a:r>
            <a:r>
              <a:rPr lang="ko-KR" altLang="ko-KR" sz="1400" b="1" dirty="0" err="1" smtClean="0">
                <a:solidFill>
                  <a:srgbClr val="FFFF00"/>
                </a:solidFill>
              </a:rPr>
              <a:t>느낀점</a:t>
            </a:r>
            <a:endParaRPr lang="en-US" altLang="ko-KR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31463" y="1511737"/>
            <a:ext cx="8651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</a:t>
            </a:r>
            <a:r>
              <a:rPr lang="ko-KR" altLang="ko-KR" dirty="0"/>
              <a:t>자소서 </a:t>
            </a:r>
            <a:r>
              <a:rPr lang="en-US" altLang="ko-KR" dirty="0"/>
              <a:t>2</a:t>
            </a:r>
            <a:r>
              <a:rPr lang="ko-KR" altLang="ko-KR" dirty="0"/>
              <a:t>번</a:t>
            </a:r>
            <a:r>
              <a:rPr lang="en-US" altLang="ko-KR" dirty="0"/>
              <a:t>. </a:t>
            </a:r>
            <a:r>
              <a:rPr lang="ko-KR" altLang="ko-KR" dirty="0"/>
              <a:t>의미를 두고 노력했던 </a:t>
            </a:r>
            <a:r>
              <a:rPr lang="ko-KR" altLang="ko-KR" b="1" dirty="0">
                <a:solidFill>
                  <a:srgbClr val="FFFF00"/>
                </a:solidFill>
              </a:rPr>
              <a:t>교내 활동</a:t>
            </a:r>
            <a:r>
              <a:rPr lang="ko-KR" altLang="ko-KR" dirty="0"/>
              <a:t>을</a:t>
            </a:r>
            <a:r>
              <a:rPr lang="ko-KR" altLang="ko-KR" b="1" dirty="0">
                <a:solidFill>
                  <a:srgbClr val="FFFF00"/>
                </a:solidFill>
              </a:rPr>
              <a:t> </a:t>
            </a:r>
            <a:r>
              <a:rPr lang="ko-KR" altLang="ko-KR" dirty="0"/>
              <a:t>통해 배우고 느낀 점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24253" y="1107831"/>
            <a:ext cx="866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n-ea"/>
              </a:rPr>
              <a:t>1번 </a:t>
            </a:r>
            <a:r>
              <a:rPr lang="en-US" altLang="ko-KR" b="1" dirty="0" err="1">
                <a:latin typeface="+mn-ea"/>
              </a:rPr>
              <a:t>문항</a:t>
            </a:r>
            <a:r>
              <a:rPr lang="ko-KR" altLang="ko-KR" b="1" dirty="0">
                <a:latin typeface="+mn-ea"/>
              </a:rPr>
              <a:t> </a:t>
            </a:r>
            <a:r>
              <a:rPr lang="ko-KR" altLang="ko-KR" dirty="0">
                <a:latin typeface="+mn-ea"/>
              </a:rPr>
              <a:t>【 </a:t>
            </a:r>
            <a:r>
              <a:rPr lang="ko-KR" altLang="en-US" b="1" dirty="0">
                <a:solidFill>
                  <a:srgbClr val="FFFF00"/>
                </a:solidFill>
                <a:latin typeface="+mn-ea"/>
              </a:rPr>
              <a:t>자신의 진로와 관련</a:t>
            </a:r>
            <a:r>
              <a:rPr lang="ko-KR" altLang="en-US" b="1" dirty="0">
                <a:latin typeface="+mn-ea"/>
              </a:rPr>
              <a:t>하여 </a:t>
            </a:r>
            <a:r>
              <a:rPr lang="ko-KR" altLang="en-US" b="1" dirty="0">
                <a:solidFill>
                  <a:srgbClr val="FFFF00"/>
                </a:solidFill>
                <a:latin typeface="+mn-ea"/>
              </a:rPr>
              <a:t>의미 있는 학습경험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b="1" dirty="0" err="1">
                <a:solidFill>
                  <a:srgbClr val="FFFF00"/>
                </a:solidFill>
                <a:latin typeface="+mn-ea"/>
              </a:rPr>
              <a:t>세특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)</a:t>
            </a:r>
            <a:r>
              <a:rPr lang="ko-KR" altLang="en-US" b="1" dirty="0">
                <a:solidFill>
                  <a:srgbClr val="FFFF00"/>
                </a:solidFill>
                <a:latin typeface="+mn-ea"/>
              </a:rPr>
              <a:t>과 교내 활동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b="1" dirty="0" err="1">
                <a:solidFill>
                  <a:srgbClr val="FFFF00"/>
                </a:solidFill>
                <a:latin typeface="+mn-ea"/>
              </a:rPr>
              <a:t>창체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)</a:t>
            </a:r>
            <a:r>
              <a:rPr lang="ko-KR" altLang="ko-KR" dirty="0">
                <a:latin typeface="+mn-ea"/>
              </a:rPr>
              <a:t> </a:t>
            </a:r>
            <a:r>
              <a:rPr lang="ko-KR" altLang="ko-KR" dirty="0" smtClean="0">
                <a:latin typeface="+mn-ea"/>
              </a:rPr>
              <a:t>】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0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자소서 작성시 점검사항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677008" y="1486145"/>
            <a:ext cx="106299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ko-KR" sz="2000" b="1" dirty="0">
                <a:latin typeface="+mn-ea"/>
              </a:rPr>
              <a:t>2</a:t>
            </a:r>
            <a:r>
              <a:rPr lang="en-US" altLang="ko-KR" sz="2000" b="1" dirty="0" smtClean="0">
                <a:latin typeface="+mn-ea"/>
              </a:rPr>
              <a:t>번 </a:t>
            </a:r>
            <a:r>
              <a:rPr lang="en-US" altLang="ko-KR" sz="2000" b="1" dirty="0" err="1">
                <a:latin typeface="+mn-ea"/>
              </a:rPr>
              <a:t>문항</a:t>
            </a:r>
            <a:r>
              <a:rPr lang="ko-KR" altLang="ko-KR" sz="2000" b="1" dirty="0">
                <a:latin typeface="+mn-ea"/>
              </a:rPr>
              <a:t> </a:t>
            </a:r>
            <a:r>
              <a:rPr lang="ko-KR" altLang="ko-KR" sz="2000" b="1" dirty="0" smtClean="0">
                <a:latin typeface="+mn-ea"/>
              </a:rPr>
              <a:t>【</a:t>
            </a:r>
            <a:r>
              <a:rPr lang="ko-KR" altLang="en-US" sz="2000" b="1" dirty="0">
                <a:solidFill>
                  <a:srgbClr val="FFFF00"/>
                </a:solidFill>
                <a:latin typeface="+mn-ea"/>
              </a:rPr>
              <a:t> 타인과 공동체를 </a:t>
            </a:r>
            <a:r>
              <a:rPr lang="ko-KR" altLang="en-US" sz="2000" b="1" dirty="0" smtClean="0">
                <a:solidFill>
                  <a:srgbClr val="FFFF00"/>
                </a:solidFill>
                <a:latin typeface="+mn-ea"/>
              </a:rPr>
              <a:t>위해 노력한 경험</a:t>
            </a:r>
            <a:r>
              <a:rPr lang="en-US" altLang="ko-KR" sz="2000" b="1" dirty="0" smtClean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sz="2000" b="1" dirty="0" err="1" smtClean="0">
                <a:solidFill>
                  <a:srgbClr val="FFFF00"/>
                </a:solidFill>
                <a:latin typeface="+mn-ea"/>
              </a:rPr>
              <a:t>창체</a:t>
            </a:r>
            <a:r>
              <a:rPr lang="en-US" altLang="ko-KR" sz="2000" b="1" dirty="0" smtClean="0">
                <a:solidFill>
                  <a:srgbClr val="FFFF00"/>
                </a:solidFill>
                <a:latin typeface="+mn-ea"/>
              </a:rPr>
              <a:t>)</a:t>
            </a:r>
            <a:r>
              <a:rPr lang="ko-KR" altLang="en-US" sz="2000" b="1" dirty="0" smtClean="0">
                <a:latin typeface="+mn-ea"/>
              </a:rPr>
              <a:t>과 </a:t>
            </a:r>
            <a:r>
              <a:rPr lang="ko-KR" altLang="en-US" sz="2000" b="1" dirty="0">
                <a:latin typeface="+mn-ea"/>
              </a:rPr>
              <a:t>이를 통해 </a:t>
            </a:r>
            <a:r>
              <a:rPr lang="ko-KR" altLang="en-US" sz="2000" b="1" dirty="0">
                <a:solidFill>
                  <a:srgbClr val="FFFF00"/>
                </a:solidFill>
                <a:latin typeface="+mn-ea"/>
              </a:rPr>
              <a:t>배운 점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ko-KR" altLang="ko-KR" sz="2000" b="1" dirty="0" smtClean="0">
                <a:latin typeface="+mn-ea"/>
              </a:rPr>
              <a:t>】</a:t>
            </a:r>
            <a:endParaRPr lang="ko-KR" altLang="ko-KR" sz="20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/>
              <a:t>∙ </a:t>
            </a:r>
            <a:r>
              <a:rPr lang="ko-KR" altLang="ko-KR" b="1" dirty="0">
                <a:solidFill>
                  <a:srgbClr val="FFFF00"/>
                </a:solidFill>
              </a:rPr>
              <a:t>자신이 경험한 과정을 현실감 있게 서술</a:t>
            </a:r>
            <a:r>
              <a:rPr lang="ko-KR" altLang="ko-KR" dirty="0"/>
              <a:t>하였는가</a:t>
            </a:r>
            <a:r>
              <a:rPr lang="en-US" altLang="ko-KR" dirty="0"/>
              <a:t>?</a:t>
            </a:r>
            <a:endParaRPr lang="ko-KR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∙ </a:t>
            </a:r>
            <a:r>
              <a:rPr lang="ko-KR" altLang="ko-KR" b="1" dirty="0">
                <a:solidFill>
                  <a:srgbClr val="FFFF00"/>
                </a:solidFill>
              </a:rPr>
              <a:t>구체적인 사례</a:t>
            </a:r>
            <a:r>
              <a:rPr lang="ko-KR" altLang="ko-KR" dirty="0"/>
              <a:t>가</a:t>
            </a:r>
            <a:r>
              <a:rPr lang="ko-KR" altLang="ko-KR" b="1" dirty="0">
                <a:solidFill>
                  <a:srgbClr val="FFFF00"/>
                </a:solidFill>
              </a:rPr>
              <a:t> </a:t>
            </a:r>
            <a:r>
              <a:rPr lang="ko-KR" altLang="ko-KR" dirty="0"/>
              <a:t>없이 형식적이고 일반적인 내용으로 구성되어 있지 않은가</a:t>
            </a:r>
            <a:r>
              <a:rPr lang="en-US" altLang="ko-KR" dirty="0"/>
              <a:t>?</a:t>
            </a:r>
            <a:endParaRPr lang="ko-KR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∙ </a:t>
            </a:r>
            <a:r>
              <a:rPr lang="ko-KR" altLang="ko-KR" b="1" dirty="0">
                <a:solidFill>
                  <a:srgbClr val="FFFF00"/>
                </a:solidFill>
              </a:rPr>
              <a:t>하나의 문제에 대해 </a:t>
            </a:r>
            <a:r>
              <a:rPr lang="ko-KR" altLang="ko-KR" b="1" dirty="0" smtClean="0">
                <a:solidFill>
                  <a:srgbClr val="FFFF00"/>
                </a:solidFill>
              </a:rPr>
              <a:t>해법을 </a:t>
            </a:r>
            <a:r>
              <a:rPr lang="ko-KR" altLang="ko-KR" b="1" dirty="0">
                <a:solidFill>
                  <a:srgbClr val="FFFF00"/>
                </a:solidFill>
              </a:rPr>
              <a:t>제시</a:t>
            </a:r>
            <a:r>
              <a:rPr lang="ko-KR" altLang="ko-KR" dirty="0"/>
              <a:t>하는</a:t>
            </a:r>
            <a:r>
              <a:rPr lang="ko-KR" altLang="ko-KR" b="1" dirty="0">
                <a:solidFill>
                  <a:srgbClr val="FFFF00"/>
                </a:solidFill>
              </a:rPr>
              <a:t> </a:t>
            </a:r>
            <a:r>
              <a:rPr lang="ko-KR" altLang="ko-KR" dirty="0"/>
              <a:t>융통성과 </a:t>
            </a:r>
            <a:r>
              <a:rPr lang="ko-KR" altLang="ko-KR" dirty="0" smtClean="0"/>
              <a:t>문제해결력이 </a:t>
            </a:r>
            <a:r>
              <a:rPr lang="ko-KR" altLang="ko-KR" dirty="0"/>
              <a:t>있는가</a:t>
            </a:r>
            <a:r>
              <a:rPr lang="en-US" altLang="ko-KR" dirty="0"/>
              <a:t>?</a:t>
            </a:r>
            <a:endParaRPr lang="ko-KR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∙ </a:t>
            </a:r>
            <a:r>
              <a:rPr lang="ko-KR" altLang="ko-KR" dirty="0"/>
              <a:t>실천 경험을 통해 </a:t>
            </a:r>
            <a:r>
              <a:rPr lang="ko-KR" altLang="en-US" b="1" dirty="0" smtClean="0">
                <a:solidFill>
                  <a:srgbClr val="FFFF00"/>
                </a:solidFill>
              </a:rPr>
              <a:t>배운</a:t>
            </a:r>
            <a:r>
              <a:rPr lang="ko-KR" altLang="ko-KR" b="1" dirty="0" smtClean="0">
                <a:solidFill>
                  <a:srgbClr val="FFFF00"/>
                </a:solidFill>
              </a:rPr>
              <a:t> </a:t>
            </a:r>
            <a:r>
              <a:rPr lang="ko-KR" altLang="ko-KR" b="1" dirty="0">
                <a:solidFill>
                  <a:srgbClr val="FFFF00"/>
                </a:solidFill>
              </a:rPr>
              <a:t>점을 진정성 있게 논리적으로 작성</a:t>
            </a:r>
            <a:r>
              <a:rPr lang="ko-KR" altLang="ko-KR" dirty="0"/>
              <a:t>하였는가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69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자소서 사례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.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#3</a:t>
            </a: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2400" dirty="0" smtClean="0">
                <a:solidFill>
                  <a:schemeClr val="tx1"/>
                </a:solidFill>
                <a:latin typeface="+mn-ea"/>
              </a:rPr>
              <a:t>한림대 의예과 합격</a:t>
            </a: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2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256" y="1978267"/>
            <a:ext cx="10876082" cy="30008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FFFF00"/>
                </a:solidFill>
              </a:rPr>
              <a:t>1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학년 겨울방학 때 선생님께서 </a:t>
            </a:r>
            <a:r>
              <a:rPr lang="ko-KR" altLang="ko-KR" sz="1400" b="1" dirty="0" err="1" smtClean="0">
                <a:solidFill>
                  <a:srgbClr val="FFFF00"/>
                </a:solidFill>
              </a:rPr>
              <a:t>연탄봉사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 참여 희망자를 모집</a:t>
            </a:r>
            <a:r>
              <a:rPr lang="ko-KR" altLang="ko-KR" sz="1200" dirty="0" smtClean="0"/>
              <a:t>하셨습니다</a:t>
            </a:r>
            <a:r>
              <a:rPr lang="en-US" altLang="ko-KR" sz="1200" dirty="0" smtClean="0"/>
              <a:t>. </a:t>
            </a:r>
            <a:r>
              <a:rPr lang="ko-KR" altLang="ko-KR" sz="1200" dirty="0" smtClean="0"/>
              <a:t>연탄이 생소했던 저는 호기심에 참여하게 되었습니다</a:t>
            </a:r>
            <a:r>
              <a:rPr lang="en-US" altLang="ko-KR" sz="1200" dirty="0" smtClean="0"/>
              <a:t>.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연탄을 나르는 일은 쉽지 않았습니다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.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가파른 빙판길에서 미끄러지기도 하고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,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얼어붙은 연탄을 뗄 줄 몰라 깨트리기도 했습니다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.</a:t>
            </a:r>
            <a:r>
              <a:rPr lang="en-US" altLang="ko-KR" sz="1200" dirty="0" smtClean="0"/>
              <a:t> </a:t>
            </a:r>
            <a:r>
              <a:rPr lang="ko-KR" altLang="ko-KR" sz="1200" dirty="0" smtClean="0"/>
              <a:t>하지만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어르신들이 추운 날씨에도 저희들을 지켜보며 연탄 쌓는 법을 가르쳐 주시는 등 많은 도움을 주셨고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,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이때의 따뜻한 기억은 가슴 속 깊이 남게 되었습니다</a:t>
            </a:r>
            <a:r>
              <a:rPr lang="en-US" altLang="ko-KR" sz="1400" dirty="0" smtClean="0">
                <a:solidFill>
                  <a:srgbClr val="FFFF00"/>
                </a:solidFill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– </a:t>
            </a:r>
            <a:r>
              <a:rPr lang="ko-KR" altLang="en-US" sz="1400" b="1" dirty="0" smtClean="0">
                <a:solidFill>
                  <a:srgbClr val="FFFF00"/>
                </a:solidFill>
              </a:rPr>
              <a:t>타인을 위해 노력한 경험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FFFF00"/>
                </a:solidFill>
              </a:rPr>
              <a:t>2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학년 겨울</a:t>
            </a:r>
            <a:r>
              <a:rPr lang="ko-KR" altLang="ko-KR" sz="1200" dirty="0" smtClean="0"/>
              <a:t>이 되자</a:t>
            </a:r>
            <a:r>
              <a:rPr lang="en-US" altLang="ko-KR" sz="1200" dirty="0" smtClean="0"/>
              <a:t>, 1</a:t>
            </a:r>
            <a:r>
              <a:rPr lang="ko-KR" altLang="ko-KR" sz="1200" dirty="0" smtClean="0"/>
              <a:t>학년 때 두 집 밖에 연탄을 배달하지 못한 점이 아쉽기도 했고</a:t>
            </a:r>
            <a:r>
              <a:rPr lang="en-US" altLang="ko-KR" sz="1200" dirty="0" smtClean="0"/>
              <a:t>, </a:t>
            </a:r>
            <a:r>
              <a:rPr lang="ko-KR" altLang="ko-KR" sz="1200" dirty="0" err="1" smtClean="0"/>
              <a:t>연탄배달에</a:t>
            </a:r>
            <a:r>
              <a:rPr lang="ko-KR" altLang="ko-KR" sz="1200" dirty="0" smtClean="0"/>
              <a:t> 자신감도 생긴 저는 친구들을 모아 </a:t>
            </a:r>
            <a:r>
              <a:rPr lang="ko-KR" altLang="ko-KR" sz="1400" b="1" dirty="0" err="1" smtClean="0">
                <a:solidFill>
                  <a:srgbClr val="FFFF00"/>
                </a:solidFill>
              </a:rPr>
              <a:t>연탄봉사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 신청을 했습니다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.</a:t>
            </a:r>
            <a:r>
              <a:rPr lang="en-US" altLang="ko-KR" sz="1200" dirty="0" smtClean="0"/>
              <a:t> 1</a:t>
            </a:r>
            <a:r>
              <a:rPr lang="ko-KR" altLang="ko-KR" sz="1200" dirty="0" smtClean="0"/>
              <a:t>년 전에는 연탄의 무게도 몰랐지만</a:t>
            </a:r>
            <a:r>
              <a:rPr lang="en-US" altLang="ko-KR" sz="1200" dirty="0" smtClean="0"/>
              <a:t>, </a:t>
            </a:r>
            <a:r>
              <a:rPr lang="ko-KR" altLang="ko-KR" sz="1200" dirty="0" smtClean="0"/>
              <a:t>이전의 경험을 통해 언 연탄을 훨씬 능숙하게 떼어낼 수 있었고</a:t>
            </a:r>
            <a:r>
              <a:rPr lang="en-US" altLang="ko-KR" sz="1200" dirty="0" smtClean="0"/>
              <a:t>, </a:t>
            </a:r>
            <a:r>
              <a:rPr lang="ko-KR" altLang="ko-KR" sz="1200" dirty="0" smtClean="0"/>
              <a:t>연탄을 </a:t>
            </a:r>
            <a:r>
              <a:rPr lang="en-US" altLang="ko-KR" sz="1200" dirty="0" smtClean="0"/>
              <a:t>4</a:t>
            </a:r>
            <a:r>
              <a:rPr lang="ko-KR" altLang="ko-KR" sz="1200" dirty="0" smtClean="0"/>
              <a:t>장씩도 나를 수 있게 되었습니다</a:t>
            </a:r>
            <a:r>
              <a:rPr lang="en-US" altLang="ko-KR" sz="1200" dirty="0" smtClean="0"/>
              <a:t>. </a:t>
            </a:r>
          </a:p>
          <a:p>
            <a:pPr fontAlgn="base">
              <a:lnSpc>
                <a:spcPct val="150000"/>
              </a:lnSpc>
            </a:pPr>
            <a:r>
              <a:rPr lang="ko-KR" altLang="ko-KR" sz="1200" dirty="0" smtClean="0"/>
              <a:t>무엇보다도 연탄을 더 많은 집으로 배달하게 되면서</a:t>
            </a:r>
            <a:r>
              <a:rPr lang="en-US" altLang="ko-KR" sz="1200" dirty="0" smtClean="0"/>
              <a:t>, </a:t>
            </a:r>
            <a:r>
              <a:rPr lang="ko-KR" altLang="ko-KR" sz="1200" dirty="0" smtClean="0"/>
              <a:t>전과 다른 뿌듯함과 함께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따뜻한 세상을 만드는 일에 한 걸음 더 다가간 것 같은 설렘을 느꼈습니다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. – </a:t>
            </a:r>
            <a:r>
              <a:rPr lang="ko-KR" altLang="ko-KR" sz="1400" b="1" dirty="0" smtClean="0">
                <a:solidFill>
                  <a:srgbClr val="FFFF00"/>
                </a:solidFill>
              </a:rPr>
              <a:t>배우고 </a:t>
            </a:r>
            <a:r>
              <a:rPr lang="ko-KR" altLang="ko-KR" sz="1400" b="1" dirty="0" err="1" smtClean="0">
                <a:solidFill>
                  <a:srgbClr val="FFFF00"/>
                </a:solidFill>
              </a:rPr>
              <a:t>느낀점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463" y="1511733"/>
            <a:ext cx="8651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</a:t>
            </a:r>
            <a:r>
              <a:rPr lang="ko-KR" altLang="ko-KR" dirty="0"/>
              <a:t>자소서 </a:t>
            </a:r>
            <a:r>
              <a:rPr lang="en-US" altLang="ko-KR" dirty="0"/>
              <a:t>3</a:t>
            </a:r>
            <a:r>
              <a:rPr lang="ko-KR" altLang="ko-KR" dirty="0" smtClean="0"/>
              <a:t>번</a:t>
            </a:r>
            <a:r>
              <a:rPr lang="en-US" altLang="ko-KR" dirty="0"/>
              <a:t>. </a:t>
            </a:r>
            <a:r>
              <a:rPr lang="ko-KR" altLang="ko-KR" dirty="0">
                <a:latin typeface="굴림" panose="020B0600000101010101" pitchFamily="50" charset="-127"/>
                <a:cs typeface="굴림" panose="020B0600000101010101" pitchFamily="50" charset="-127"/>
              </a:rPr>
              <a:t>배려</a:t>
            </a:r>
            <a:r>
              <a:rPr lang="en-US" altLang="ko-KR" dirty="0">
                <a:latin typeface="굴림" panose="020B0600000101010101" pitchFamily="50" charset="-127"/>
                <a:cs typeface="굴림" panose="020B0600000101010101" pitchFamily="50" charset="-127"/>
              </a:rPr>
              <a:t>, </a:t>
            </a:r>
            <a:r>
              <a:rPr lang="ko-KR" altLang="ko-KR" dirty="0">
                <a:latin typeface="굴림" panose="020B0600000101010101" pitchFamily="50" charset="-127"/>
                <a:cs typeface="굴림" panose="020B0600000101010101" pitchFamily="50" charset="-127"/>
              </a:rPr>
              <a:t>나눔</a:t>
            </a:r>
            <a:r>
              <a:rPr lang="en-US" altLang="ko-KR" dirty="0">
                <a:latin typeface="굴림" panose="020B0600000101010101" pitchFamily="50" charset="-127"/>
                <a:cs typeface="굴림" panose="020B0600000101010101" pitchFamily="50" charset="-127"/>
              </a:rPr>
              <a:t>, </a:t>
            </a:r>
            <a:r>
              <a:rPr lang="ko-KR" altLang="ko-KR" dirty="0">
                <a:latin typeface="굴림" panose="020B0600000101010101" pitchFamily="50" charset="-127"/>
                <a:cs typeface="굴림" panose="020B0600000101010101" pitchFamily="50" charset="-127"/>
              </a:rPr>
              <a:t>협력 등을 실천한 사례와 과정을 통해 </a:t>
            </a:r>
            <a:r>
              <a:rPr lang="ko-KR" altLang="ko-KR" dirty="0" smtClean="0">
                <a:latin typeface="굴림" panose="020B0600000101010101" pitchFamily="50" charset="-127"/>
                <a:cs typeface="굴림" panose="020B0600000101010101" pitchFamily="50" charset="-127"/>
              </a:rPr>
              <a:t>배우고</a:t>
            </a:r>
            <a:r>
              <a:rPr lang="en-US" altLang="ko-KR" dirty="0" smtClean="0">
                <a:latin typeface="굴림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ko-KR" altLang="ko-KR" dirty="0" smtClean="0"/>
              <a:t>느낀 </a:t>
            </a:r>
            <a:r>
              <a:rPr lang="ko-KR" altLang="ko-KR" dirty="0"/>
              <a:t>점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24253" y="1107831"/>
            <a:ext cx="866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altLang="ko-KR" b="1" dirty="0" smtClean="0">
                <a:latin typeface="+mn-ea"/>
              </a:rPr>
              <a:t>2</a:t>
            </a:r>
            <a:r>
              <a:rPr lang="en-US" altLang="ko-KR" b="1" dirty="0">
                <a:latin typeface="+mn-ea"/>
              </a:rPr>
              <a:t>번 </a:t>
            </a:r>
            <a:r>
              <a:rPr lang="en-US" altLang="ko-KR" b="1" dirty="0" err="1">
                <a:latin typeface="+mn-ea"/>
              </a:rPr>
              <a:t>문항</a:t>
            </a:r>
            <a:r>
              <a:rPr lang="ko-KR" altLang="ko-KR" b="1" dirty="0">
                <a:latin typeface="+mn-ea"/>
              </a:rPr>
              <a:t> 【</a:t>
            </a:r>
            <a:r>
              <a:rPr lang="ko-KR" altLang="en-US" b="1" dirty="0">
                <a:solidFill>
                  <a:srgbClr val="FFFF00"/>
                </a:solidFill>
                <a:latin typeface="+mn-ea"/>
              </a:rPr>
              <a:t> 타인과 공동체를 위해 노력한 경험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b="1" dirty="0" err="1">
                <a:solidFill>
                  <a:srgbClr val="FFFF00"/>
                </a:solidFill>
                <a:latin typeface="+mn-ea"/>
              </a:rPr>
              <a:t>창체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)</a:t>
            </a:r>
            <a:r>
              <a:rPr lang="ko-KR" altLang="en-US" b="1" dirty="0">
                <a:latin typeface="+mn-ea"/>
              </a:rPr>
              <a:t>과 이를 통해 </a:t>
            </a:r>
            <a:r>
              <a:rPr lang="ko-KR" altLang="en-US" b="1" dirty="0">
                <a:solidFill>
                  <a:srgbClr val="FFFF00"/>
                </a:solidFill>
                <a:latin typeface="+mn-ea"/>
              </a:rPr>
              <a:t>배운 점</a:t>
            </a:r>
            <a:r>
              <a:rPr lang="ko-KR" altLang="en-US" b="1" dirty="0">
                <a:latin typeface="+mn-ea"/>
              </a:rPr>
              <a:t> </a:t>
            </a:r>
            <a:r>
              <a:rPr lang="ko-KR" altLang="ko-KR" b="1" dirty="0">
                <a:latin typeface="+mn-ea"/>
              </a:rPr>
              <a:t>】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7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59722" y="940780"/>
            <a:ext cx="6268916" cy="417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학생부</a:t>
            </a:r>
            <a:endParaRPr lang="en-US" altLang="ko-KR" sz="9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9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교과전형</a:t>
            </a:r>
            <a:endParaRPr lang="ko-KR" alt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1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학생부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교과전형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지원 시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확인사항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8699" y="1910779"/>
            <a:ext cx="101639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200" b="1" dirty="0"/>
              <a:t>1</a:t>
            </a:r>
            <a:r>
              <a:rPr lang="en-US" altLang="ko-KR" sz="2200" b="1" dirty="0" smtClean="0"/>
              <a:t>. </a:t>
            </a:r>
            <a:r>
              <a:rPr lang="ko-KR" altLang="en-US" sz="2200" b="1" dirty="0" smtClean="0"/>
              <a:t>최저학력기준 충족 가능성 확인</a:t>
            </a:r>
            <a:endParaRPr lang="en-US" altLang="ko-KR" sz="2200" b="1" dirty="0" smtClean="0"/>
          </a:p>
          <a:p>
            <a:pPr>
              <a:lnSpc>
                <a:spcPct val="150000"/>
              </a:lnSpc>
            </a:pPr>
            <a:r>
              <a:rPr lang="en-US" altLang="ko-KR" sz="2200" b="1" dirty="0" smtClean="0"/>
              <a:t>2. </a:t>
            </a:r>
            <a:r>
              <a:rPr lang="ko-KR" altLang="en-US" sz="2200" b="1" dirty="0"/>
              <a:t>지원대학의 내신 </a:t>
            </a:r>
            <a:r>
              <a:rPr lang="ko-KR" altLang="en-US" sz="2200" b="1" dirty="0" err="1"/>
              <a:t>환산점수</a:t>
            </a:r>
            <a:r>
              <a:rPr lang="ko-KR" altLang="en-US" sz="2200" b="1" dirty="0"/>
              <a:t> 확인</a:t>
            </a:r>
            <a:endParaRPr lang="en-US" altLang="ko-KR" sz="2200" b="1" dirty="0"/>
          </a:p>
          <a:p>
            <a:pPr>
              <a:lnSpc>
                <a:spcPct val="150000"/>
              </a:lnSpc>
            </a:pPr>
            <a:r>
              <a:rPr lang="en-US" altLang="ko-KR" sz="2200" b="1" dirty="0" smtClean="0"/>
              <a:t>3. </a:t>
            </a:r>
            <a:r>
              <a:rPr lang="ko-KR" altLang="en-US" sz="2200" b="1" dirty="0"/>
              <a:t>과거 </a:t>
            </a:r>
            <a:r>
              <a:rPr lang="ko-KR" altLang="en-US" sz="2200" b="1" dirty="0" err="1"/>
              <a:t>입시결과</a:t>
            </a:r>
            <a:r>
              <a:rPr lang="ko-KR" altLang="en-US" sz="2200" b="1" dirty="0"/>
              <a:t> </a:t>
            </a:r>
            <a:r>
              <a:rPr lang="ko-KR" altLang="en-US" sz="2200" b="1" dirty="0" smtClean="0"/>
              <a:t>확인</a:t>
            </a:r>
            <a:endParaRPr lang="en-US" altLang="ko-KR" sz="2200" b="1" dirty="0" smtClean="0"/>
          </a:p>
          <a:p>
            <a:pPr>
              <a:lnSpc>
                <a:spcPct val="150000"/>
              </a:lnSpc>
            </a:pPr>
            <a:r>
              <a:rPr lang="en-US" altLang="ko-KR" sz="2200" b="1" dirty="0" smtClean="0"/>
              <a:t>4. </a:t>
            </a:r>
            <a:r>
              <a:rPr lang="ko-KR" altLang="en-US" sz="2200" b="1" dirty="0"/>
              <a:t>작년 대비 </a:t>
            </a:r>
            <a:r>
              <a:rPr lang="ko-KR" altLang="en-US" sz="2200" b="1" dirty="0" err="1"/>
              <a:t>변화포인트</a:t>
            </a:r>
            <a:r>
              <a:rPr lang="ko-KR" altLang="en-US" sz="2200" b="1" dirty="0"/>
              <a:t> </a:t>
            </a:r>
            <a:r>
              <a:rPr lang="ko-KR" altLang="en-US" sz="2200" b="1" dirty="0" smtClean="0"/>
              <a:t>확인</a:t>
            </a:r>
            <a:endParaRPr lang="en-US" altLang="ko-KR" sz="2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17682" y="1449114"/>
            <a:ext cx="8299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학생부 </a:t>
            </a:r>
            <a:r>
              <a:rPr lang="ko-KR" altLang="en-US" sz="2400" b="1" dirty="0" err="1" smtClean="0"/>
              <a:t>교과전형</a:t>
            </a:r>
            <a:r>
              <a:rPr lang="ko-KR" altLang="en-US" sz="2400" b="1" dirty="0" smtClean="0"/>
              <a:t> 지원 시 이것만은 </a:t>
            </a:r>
            <a:r>
              <a:rPr lang="en-US" altLang="ko-KR" sz="2400" b="1" dirty="0" smtClean="0"/>
              <a:t>‘</a:t>
            </a:r>
            <a:r>
              <a:rPr lang="ko-KR" altLang="en-US" sz="2400" b="1" dirty="0" smtClean="0"/>
              <a:t>꼭</a:t>
            </a:r>
            <a:r>
              <a:rPr lang="en-US" altLang="ko-KR" sz="2400" b="1" dirty="0" smtClean="0"/>
              <a:t>’</a:t>
            </a:r>
            <a:r>
              <a:rPr lang="ko-KR" altLang="en-US" sz="2400" b="1" dirty="0" smtClean="0"/>
              <a:t> </a:t>
            </a:r>
            <a:endParaRPr lang="ko-KR" altLang="en-US" sz="24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4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수시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변화포인트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498230" y="1705707"/>
          <a:ext cx="11213123" cy="45280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7447">
                  <a:extLst>
                    <a:ext uri="{9D8B030D-6E8A-4147-A177-3AD203B41FA5}">
                      <a16:colId xmlns:a16="http://schemas.microsoft.com/office/drawing/2014/main" val="3392591366"/>
                    </a:ext>
                  </a:extLst>
                </a:gridCol>
                <a:gridCol w="2273139">
                  <a:extLst>
                    <a:ext uri="{9D8B030D-6E8A-4147-A177-3AD203B41FA5}">
                      <a16:colId xmlns:a16="http://schemas.microsoft.com/office/drawing/2014/main" val="1846203199"/>
                    </a:ext>
                  </a:extLst>
                </a:gridCol>
                <a:gridCol w="4992537">
                  <a:extLst>
                    <a:ext uri="{9D8B030D-6E8A-4147-A177-3AD203B41FA5}">
                      <a16:colId xmlns:a16="http://schemas.microsoft.com/office/drawing/2014/main" val="3402358897"/>
                    </a:ext>
                  </a:extLst>
                </a:gridCol>
              </a:tblGrid>
              <a:tr h="59898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유형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유불리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591483"/>
                  </a:ext>
                </a:extLst>
              </a:tr>
              <a:tr h="143759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1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석차등급이 있는 경우에만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n-US" altLang="ko-KR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ko-KR" altLang="en-US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반영하는 대학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N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유불리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없음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가천대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가톨릭대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건양대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경성대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덕성여대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동국대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경주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동국대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바이오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동덕여대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삼육대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세명대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순천향대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우석대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을지대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인제대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인하대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충남대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충북대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495544"/>
                  </a:ext>
                </a:extLst>
              </a:tr>
              <a:tr h="94623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2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재학생의 진로선택과목 성취도를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 등급으로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환산하는 대학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수생 불리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건국대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서울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계명대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고신대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대구한의대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동아대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영남대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제주대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1615"/>
                  </a:ext>
                </a:extLst>
              </a:tr>
              <a:tr h="94623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3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. N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수생의 등급을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진로선택과목 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성취도로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환산하는 대학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N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유불리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없음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고려대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세종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건국대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글로컬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경상대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연세대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미래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826166"/>
                  </a:ext>
                </a:extLst>
              </a:tr>
              <a:tr h="59898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4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비교내신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적용대학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수생 불리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강원대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경북대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전남대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858709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87049" y="1172087"/>
            <a:ext cx="10022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학생부 </a:t>
            </a:r>
            <a:r>
              <a:rPr lang="ko-KR" altLang="en-US" sz="24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교과전형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대학별 진로선택과목 유</a:t>
            </a:r>
            <a:r>
              <a:rPr lang="en-US" altLang="ko-KR" sz="2400" dirty="0">
                <a:latin typeface="맑은 고딕" panose="020B0503020000020004" pitchFamily="50" charset="-127"/>
              </a:rPr>
              <a:t>·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불리 분석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의약학계열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986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수시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변화포인트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2513" y="4873492"/>
            <a:ext cx="10685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FFFF00"/>
                </a:solidFill>
              </a:rPr>
              <a:t>★ 차의과대학은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N</a:t>
            </a:r>
            <a:r>
              <a:rPr lang="ko-KR" altLang="en-US" sz="2000" b="1" dirty="0">
                <a:solidFill>
                  <a:srgbClr val="FFFF00"/>
                </a:solidFill>
              </a:rPr>
              <a:t>수생 </a:t>
            </a:r>
            <a:r>
              <a:rPr lang="ko-KR" altLang="en-US" sz="2000" b="1" dirty="0" err="1">
                <a:solidFill>
                  <a:srgbClr val="FFFF00"/>
                </a:solidFill>
              </a:rPr>
              <a:t>가산점</a:t>
            </a:r>
            <a:r>
              <a:rPr lang="ko-KR" altLang="en-US" sz="2000" b="1" dirty="0">
                <a:solidFill>
                  <a:srgbClr val="FFFF00"/>
                </a:solidFill>
              </a:rPr>
              <a:t> 부여와 관련하여 </a:t>
            </a:r>
            <a:r>
              <a:rPr lang="ko-KR" altLang="en-US" sz="2000" b="1" dirty="0" err="1">
                <a:solidFill>
                  <a:srgbClr val="FFFF00"/>
                </a:solidFill>
              </a:rPr>
              <a:t>예비안이</a:t>
            </a:r>
            <a:r>
              <a:rPr lang="ko-KR" altLang="en-US" sz="2000" b="1" dirty="0">
                <a:solidFill>
                  <a:srgbClr val="FFFF00"/>
                </a:solidFill>
              </a:rPr>
              <a:t> 있으며 </a:t>
            </a:r>
            <a:r>
              <a:rPr lang="en-US" altLang="ko-KR" sz="2000" b="1" dirty="0">
                <a:solidFill>
                  <a:srgbClr val="FFFF00"/>
                </a:solidFill>
              </a:rPr>
              <a:t>8</a:t>
            </a:r>
            <a:r>
              <a:rPr lang="ko-KR" altLang="en-US" sz="2000" b="1" dirty="0">
                <a:solidFill>
                  <a:srgbClr val="FFFF00"/>
                </a:solidFill>
              </a:rPr>
              <a:t>월 중순에 논의를 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거쳐</a:t>
            </a:r>
            <a:endParaRPr lang="en-US" altLang="ko-KR" sz="2000" b="1" dirty="0" smtClean="0">
              <a:solidFill>
                <a:srgbClr val="FFFF00"/>
              </a:solidFill>
            </a:endParaRPr>
          </a:p>
          <a:p>
            <a:r>
              <a:rPr lang="ko-KR" altLang="en-US" sz="2000" b="1" dirty="0" smtClean="0">
                <a:solidFill>
                  <a:srgbClr val="FFFF00"/>
                </a:solidFill>
              </a:rPr>
              <a:t>    확정될 예정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. </a:t>
            </a:r>
            <a:endParaRPr lang="ko-KR" altLang="en-US" sz="2000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049" y="1172087"/>
            <a:ext cx="10022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학생부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교과전형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대학별 진로선택과목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유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불리 분석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의약학계열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4" name="표 13"/>
          <p:cNvGraphicFramePr>
            <a:graphicFrameLocks noGrp="1"/>
          </p:cNvGraphicFramePr>
          <p:nvPr>
            <p:extLst/>
          </p:nvPr>
        </p:nvGraphicFramePr>
        <p:xfrm>
          <a:off x="487049" y="1705707"/>
          <a:ext cx="11213123" cy="3024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0678">
                  <a:extLst>
                    <a:ext uri="{9D8B030D-6E8A-4147-A177-3AD203B41FA5}">
                      <a16:colId xmlns:a16="http://schemas.microsoft.com/office/drawing/2014/main" val="1986530740"/>
                    </a:ext>
                  </a:extLst>
                </a:gridCol>
                <a:gridCol w="2269908">
                  <a:extLst>
                    <a:ext uri="{9D8B030D-6E8A-4147-A177-3AD203B41FA5}">
                      <a16:colId xmlns:a16="http://schemas.microsoft.com/office/drawing/2014/main" val="2000928315"/>
                    </a:ext>
                  </a:extLst>
                </a:gridCol>
                <a:gridCol w="4992537">
                  <a:extLst>
                    <a:ext uri="{9D8B030D-6E8A-4147-A177-3AD203B41FA5}">
                      <a16:colId xmlns:a16="http://schemas.microsoft.com/office/drawing/2014/main" val="4140223665"/>
                    </a:ext>
                  </a:extLst>
                </a:gridCol>
              </a:tblGrid>
              <a:tr h="60491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유형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유불리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623247"/>
                  </a:ext>
                </a:extLst>
              </a:tr>
              <a:tr h="60491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5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진로선택과목 성취도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(A ,B, C)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에 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  N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수생에게도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가산점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sng" strike="noStrike" dirty="0">
                          <a:solidFill>
                            <a:schemeClr val="tx1"/>
                          </a:solidFill>
                          <a:effectLst/>
                        </a:rPr>
                        <a:t>부여</a:t>
                      </a:r>
                      <a:endParaRPr lang="ko-KR" altLang="en-US" sz="1800" b="1" i="0" u="sng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N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수생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유불리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적음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 대구가톨릭대</a:t>
                      </a:r>
                      <a:r>
                        <a:rPr lang="en-US" altLang="ko-KR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동신대</a:t>
                      </a:r>
                      <a:r>
                        <a:rPr lang="en-US" altLang="ko-KR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부산대</a:t>
                      </a:r>
                      <a:r>
                        <a:rPr lang="en-US" altLang="ko-KR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전북대</a:t>
                      </a:r>
                      <a:r>
                        <a:rPr lang="en-US" altLang="ko-KR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조선대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812505"/>
                  </a:ext>
                </a:extLst>
              </a:tr>
              <a:tr h="604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N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수생 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매우 불리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err="1">
                          <a:solidFill>
                            <a:srgbClr val="FFFF00"/>
                          </a:solidFill>
                          <a:effectLst/>
                        </a:rPr>
                        <a:t>차의과대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553438"/>
                  </a:ext>
                </a:extLst>
              </a:tr>
              <a:tr h="60491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6.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진로선택과목 성취도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(A ,B, C)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에 </a:t>
                      </a:r>
                      <a:endParaRPr lang="en-US" altLang="ko-KR" sz="18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 N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수생에게는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가산점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sng" strike="noStrike" dirty="0" err="1">
                          <a:solidFill>
                            <a:schemeClr val="tx1"/>
                          </a:solidFill>
                          <a:effectLst/>
                        </a:rPr>
                        <a:t>미부여</a:t>
                      </a:r>
                      <a:endParaRPr lang="ko-KR" altLang="en-US" sz="1800" b="1" i="0" u="sng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N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수생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유불리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적음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가톨릭관동대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가산점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↓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335942"/>
                  </a:ext>
                </a:extLst>
              </a:tr>
              <a:tr h="604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N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수생 매우 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불리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상지대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가산점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↑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96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75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250222" cy="30047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수시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변화포인트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2513" y="5742509"/>
            <a:ext cx="10685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FFFF00"/>
                </a:solidFill>
              </a:rPr>
              <a:t>★ 대학별 환산점수를 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‘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꼭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’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확인할 것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!</a:t>
            </a:r>
            <a:endParaRPr lang="ko-KR" altLang="en-US" sz="20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049" y="3143800"/>
            <a:ext cx="11213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고려대 진로선택과목 평가방법</a:t>
            </a:r>
            <a:endParaRPr lang="en-US" altLang="ko-KR" b="1" dirty="0" smtClean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/>
          </p:nvPr>
        </p:nvGraphicFramePr>
        <p:xfrm>
          <a:off x="487048" y="3556676"/>
          <a:ext cx="11213124" cy="2012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4666">
                  <a:extLst>
                    <a:ext uri="{9D8B030D-6E8A-4147-A177-3AD203B41FA5}">
                      <a16:colId xmlns:a16="http://schemas.microsoft.com/office/drawing/2014/main" val="1498708990"/>
                    </a:ext>
                  </a:extLst>
                </a:gridCol>
                <a:gridCol w="7367452">
                  <a:extLst>
                    <a:ext uri="{9D8B030D-6E8A-4147-A177-3AD203B41FA5}">
                      <a16:colId xmlns:a16="http://schemas.microsoft.com/office/drawing/2014/main" val="3061179837"/>
                    </a:ext>
                  </a:extLst>
                </a:gridCol>
                <a:gridCol w="2591006">
                  <a:extLst>
                    <a:ext uri="{9D8B030D-6E8A-4147-A177-3AD203B41FA5}">
                      <a16:colId xmlns:a16="http://schemas.microsoft.com/office/drawing/2014/main" val="3426428568"/>
                    </a:ext>
                  </a:extLst>
                </a:gridCol>
              </a:tblGrid>
              <a:tr h="59732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과목별 </a:t>
                      </a: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성취도</a:t>
                      </a:r>
                      <a:endParaRPr lang="en-US" altLang="ko-KR" sz="14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학생비율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변환석차등급산출식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환산등급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09848"/>
                  </a:ext>
                </a:extLst>
              </a:tr>
              <a:tr h="47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A(20%)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1+(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성취도 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 </a:t>
                      </a:r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학생비율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/100)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+(20/100)=1.2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189030"/>
                  </a:ext>
                </a:extLst>
              </a:tr>
              <a:tr h="47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B(30%)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성취도 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 </a:t>
                      </a:r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학생비율에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해당하는 석차등급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+(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성취도 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까지의 누적 </a:t>
                      </a:r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학생비율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/100)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+{(20+30)/100}=3.5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62250"/>
                  </a:ext>
                </a:extLst>
              </a:tr>
              <a:tr h="47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C(50%)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성취도 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까지의 누적 </a:t>
                      </a:r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학생비율에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해당하는 석차등급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+(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성취도 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까지의 누적 </a:t>
                      </a:r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학생비율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/100)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+{(20+30+50)/100}=5.1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40483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87049" y="1172087"/>
            <a:ext cx="10022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학생부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교과전형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대학별 진로선택과목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유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불리 분석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의약학계열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/>
          </p:nvPr>
        </p:nvGraphicFramePr>
        <p:xfrm>
          <a:off x="487049" y="1705707"/>
          <a:ext cx="11213123" cy="1209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0678">
                  <a:extLst>
                    <a:ext uri="{9D8B030D-6E8A-4147-A177-3AD203B41FA5}">
                      <a16:colId xmlns:a16="http://schemas.microsoft.com/office/drawing/2014/main" val="1986530740"/>
                    </a:ext>
                  </a:extLst>
                </a:gridCol>
                <a:gridCol w="2269908">
                  <a:extLst>
                    <a:ext uri="{9D8B030D-6E8A-4147-A177-3AD203B41FA5}">
                      <a16:colId xmlns:a16="http://schemas.microsoft.com/office/drawing/2014/main" val="2000928315"/>
                    </a:ext>
                  </a:extLst>
                </a:gridCol>
                <a:gridCol w="4992537">
                  <a:extLst>
                    <a:ext uri="{9D8B030D-6E8A-4147-A177-3AD203B41FA5}">
                      <a16:colId xmlns:a16="http://schemas.microsoft.com/office/drawing/2014/main" val="4140223665"/>
                    </a:ext>
                  </a:extLst>
                </a:gridCol>
              </a:tblGrid>
              <a:tr h="60491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유형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유불리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623247"/>
                  </a:ext>
                </a:extLst>
              </a:tr>
              <a:tr h="604911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7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성취도별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비율반영</a:t>
                      </a:r>
                      <a:endParaRPr lang="ko-KR" altLang="en-US" sz="1800" b="1" i="0" u="sng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환산필수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고려대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안암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), 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한양대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에리카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812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0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5992" y="1134210"/>
            <a:ext cx="113332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변화 포인트 분석</a:t>
            </a: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.1</a:t>
            </a:r>
          </a:p>
          <a:p>
            <a:pPr algn="ctr">
              <a:lnSpc>
                <a:spcPct val="150000"/>
              </a:lnSpc>
            </a:pP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8000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입결</a:t>
            </a: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상승</a:t>
            </a: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3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입결</a:t>
            </a:r>
            <a:r>
              <a:rPr lang="ko-KR" altLang="en-US" sz="2400" b="1" dirty="0" smtClean="0"/>
              <a:t> 상승 예상</a:t>
            </a:r>
            <a:endParaRPr lang="ko-KR" altLang="en-US" sz="24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820305"/>
              </p:ext>
            </p:extLst>
          </p:nvPr>
        </p:nvGraphicFramePr>
        <p:xfrm>
          <a:off x="718037" y="1688122"/>
          <a:ext cx="10729549" cy="4536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4725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연세대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인하대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추천형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지역추천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74306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모집인원 감소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- 28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→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(6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감소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전형방법 변경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;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 +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배수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으로 변경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올해부터 고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만 지원가능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모집인원 감소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- 15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→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(5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감소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8542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예측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모집인원 감소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(21.4%)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와 교과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선발로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입결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상승 예상</a:t>
                      </a: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모집인원 감소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(33.3%)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입결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상승 예상　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19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입결</a:t>
            </a:r>
            <a:r>
              <a:rPr lang="ko-KR" altLang="en-US" sz="2400" b="1" dirty="0" smtClean="0"/>
              <a:t> 상승 예상</a:t>
            </a:r>
            <a:endParaRPr lang="ko-KR" altLang="en-US" sz="24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343094"/>
              </p:ext>
            </p:extLst>
          </p:nvPr>
        </p:nvGraphicFramePr>
        <p:xfrm>
          <a:off x="718037" y="1688122"/>
          <a:ext cx="10729549" cy="4536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4725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경상대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건양대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추천형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일반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면접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신설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74306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모집인원 감소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- 17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→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14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감소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최저학력기준 완화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미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(1)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3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개 </a:t>
                      </a:r>
                      <a:r>
                        <a:rPr lang="ko-KR" alt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등급합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4(</a:t>
                      </a:r>
                      <a:r>
                        <a:rPr lang="ko-KR" alt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수학포함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한국사 응시 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모집인원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5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선발방법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(5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배수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: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교과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교과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80 +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면접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20(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수능이전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최저학력기준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미적용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8542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예측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모집인원 감소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(17.6%)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와 최저학력기준 완화로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입결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상승 예상</a:t>
                      </a: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모집인원이 적고 최저학력기준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미적용으로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입결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1.1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이내 예상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→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면접 매우 중요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2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입결</a:t>
            </a:r>
            <a:r>
              <a:rPr lang="ko-KR" altLang="en-US" sz="2400" b="1" dirty="0" smtClean="0"/>
              <a:t> 상승 예상</a:t>
            </a:r>
            <a:endParaRPr lang="ko-KR" altLang="en-US" sz="24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140894"/>
              </p:ext>
            </p:extLst>
          </p:nvPr>
        </p:nvGraphicFramePr>
        <p:xfrm>
          <a:off x="718037" y="1688122"/>
          <a:ext cx="10729549" cy="4536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4725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영남대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우석대 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한의예과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약학과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의학창의인재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일반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교과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74306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모집배수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감소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- 1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: 10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 7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80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★2022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56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endParaRPr lang="en-US" altLang="ko-KR" sz="1600" b="1" u="sng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교과반영방법</a:t>
                      </a:r>
                      <a:endParaRPr lang="en-US" altLang="ko-KR" sz="16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국수영사과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중 상위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과목</a:t>
                      </a:r>
                      <a:endParaRPr lang="en-US" altLang="ko-KR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</a:t>
                      </a:r>
                      <a:r>
                        <a:rPr lang="ko-KR" altLang="en-US" sz="1600" b="1" i="0" u="sng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우석대식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sng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내신환산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sng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필수확인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요망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8542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예측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모집배수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감소로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 점수 상승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최저학력기준이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높아서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최저기준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충족이 중요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교과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국수영사과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중 상위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15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과목만 반영하므로</a:t>
                      </a:r>
                      <a:endParaRPr lang="en-US" altLang="ko-KR" sz="1600" b="1" i="0" u="none" strike="noStrike" baseline="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우석대식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내신환산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필수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0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5992" y="1134210"/>
            <a:ext cx="113332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변화 포인트 분석</a:t>
            </a: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.2</a:t>
            </a:r>
          </a:p>
          <a:p>
            <a:pPr algn="ctr">
              <a:lnSpc>
                <a:spcPct val="150000"/>
              </a:lnSpc>
            </a:pP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8000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입결</a:t>
            </a: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하락</a:t>
            </a:r>
            <a:r>
              <a:rPr lang="en-US" altLang="ko-KR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9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입결</a:t>
            </a:r>
            <a:r>
              <a:rPr lang="ko-KR" altLang="en-US" sz="2400" b="1" dirty="0" smtClean="0"/>
              <a:t> 하락 예상</a:t>
            </a:r>
            <a:endParaRPr lang="ko-KR" altLang="en-US" sz="24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046649"/>
              </p:ext>
            </p:extLst>
          </p:nvPr>
        </p:nvGraphicFramePr>
        <p:xfrm>
          <a:off x="718037" y="1688122"/>
          <a:ext cx="10729549" cy="4536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4725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가톨릭대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가천대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지역균형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신설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지역균형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74306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모집인원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10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교과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선발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인적성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면접 실시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최저학력기준 적용 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(2)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4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개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등급합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5,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한국사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4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 </a:t>
                      </a:r>
                      <a:r>
                        <a:rPr lang="ko-KR" altLang="en-US" sz="16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과탐</a:t>
                      </a:r>
                      <a:r>
                        <a:rPr lang="en-US" altLang="ko-KR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(2) </a:t>
                      </a:r>
                      <a:r>
                        <a:rPr lang="ko-KR" altLang="en-US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평균 소수점 </a:t>
                      </a:r>
                      <a:r>
                        <a:rPr lang="ko-KR" altLang="en-US" sz="16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절사</a:t>
                      </a:r>
                      <a:r>
                        <a:rPr lang="ko-KR" altLang="en-US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6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★ 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서로 다른 분야 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I+II, II+II 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응시 필수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3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학기까지 반영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전형방법 변경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-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 +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출석봉사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에서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 + 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면접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으로 변경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8542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예측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높은 최저학력기준과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과탐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II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과목 필수선택으로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1.3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이내 적극지원 추천</a:t>
                      </a: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면접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40%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신설로 면접 준비 필요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입결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하락 예상</a:t>
                      </a: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8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입결</a:t>
            </a:r>
            <a:r>
              <a:rPr lang="ko-KR" altLang="en-US" sz="2400" b="1" dirty="0" smtClean="0"/>
              <a:t> 하락 예상</a:t>
            </a:r>
            <a:endParaRPr lang="ko-KR" altLang="en-US" sz="24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110608"/>
              </p:ext>
            </p:extLst>
          </p:nvPr>
        </p:nvGraphicFramePr>
        <p:xfrm>
          <a:off x="718037" y="1688122"/>
          <a:ext cx="10729549" cy="4536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4725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부산대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전남대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지역교과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](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신설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74306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모집인원 증가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- 15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→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30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(15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증가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최저학력기준 완화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&lt;2021&gt;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(2) 3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</a:t>
                      </a:r>
                      <a:r>
                        <a:rPr lang="ko-KR" altLang="en-US" sz="16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등급합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영어</a:t>
                      </a:r>
                      <a:r>
                        <a:rPr lang="en-US" altLang="ko-K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 </a:t>
                      </a:r>
                      <a:r>
                        <a:rPr lang="ko-KR" alt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한국사</a:t>
                      </a:r>
                      <a:r>
                        <a:rPr lang="en-US" altLang="ko-K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&lt;2022&gt;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600" b="1" u="sng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en-US" altLang="ko-KR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3</a:t>
                      </a:r>
                      <a:r>
                        <a:rPr lang="ko-KR" altLang="en-US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</a:t>
                      </a:r>
                      <a:r>
                        <a:rPr lang="ko-KR" altLang="en-US" sz="16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등급합</a:t>
                      </a:r>
                      <a:r>
                        <a:rPr lang="ko-KR" altLang="en-US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한국사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모집인원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38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선발방법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교과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최저학력기준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(1) 4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</a:t>
                      </a:r>
                      <a:r>
                        <a:rPr lang="ko-KR" alt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등급합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 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한국사 응시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8542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예측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모집인원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증가로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입결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하락 예상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(※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최저학력기준 완화로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입결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상승 여지 있음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모집인원 많음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최저학력기준 적정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1.5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 학생 지원 고려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4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의학계열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분석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1292" y="298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입결</a:t>
            </a:r>
            <a:r>
              <a:rPr lang="ko-KR" altLang="en-US" sz="2400" b="1" dirty="0" smtClean="0"/>
              <a:t> 하락 예상</a:t>
            </a:r>
            <a:endParaRPr lang="ko-KR" altLang="en-US" sz="24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291213"/>
              </p:ext>
            </p:extLst>
          </p:nvPr>
        </p:nvGraphicFramePr>
        <p:xfrm>
          <a:off x="718037" y="1688122"/>
          <a:ext cx="10729549" cy="4536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4725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  <a:gridCol w="4787412">
                  <a:extLst>
                    <a:ext uri="{9D8B030D-6E8A-4147-A177-3AD203B41FA5}">
                      <a16:colId xmlns:a16="http://schemas.microsoft.com/office/drawing/2014/main" val="4134303272"/>
                    </a:ext>
                  </a:extLst>
                </a:gridCol>
              </a:tblGrid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을지대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고신대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지역인재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313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]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74306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모집인원 증가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- 12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→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15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(3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증가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모집인원 증가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- 20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→ 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25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(5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 증가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모집배수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증가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- 1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: 6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→ 7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120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600" b="1" i="0" u="sng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★2022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통과 </a:t>
                      </a:r>
                      <a:r>
                        <a:rPr lang="en-US" altLang="ko-KR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175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endParaRPr lang="en-US" altLang="ko-KR" sz="1600" b="1" u="sng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8542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예측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모집인원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20%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증가로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입결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하락 예상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모집인원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20%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증가와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모집배수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증가로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입결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하락 예상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3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5992" y="1784841"/>
            <a:ext cx="11333285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 전략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전년도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분석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463" y="1133664"/>
            <a:ext cx="94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과거 입결상승요인 분석을 통해 올해 지원전략을 수립하라</a:t>
            </a:r>
            <a:r>
              <a:rPr lang="en-US" altLang="ko-KR" sz="2400" b="1" dirty="0" smtClean="0"/>
              <a:t>! </a:t>
            </a:r>
            <a:endParaRPr lang="ko-KR" altLang="en-US" sz="24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461274"/>
              </p:ext>
            </p:extLst>
          </p:nvPr>
        </p:nvGraphicFramePr>
        <p:xfrm>
          <a:off x="746548" y="1807306"/>
          <a:ext cx="10683449" cy="4118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4567">
                  <a:extLst>
                    <a:ext uri="{9D8B030D-6E8A-4147-A177-3AD203B41FA5}">
                      <a16:colId xmlns:a16="http://schemas.microsoft.com/office/drawing/2014/main" val="1936660897"/>
                    </a:ext>
                  </a:extLst>
                </a:gridCol>
                <a:gridCol w="1594567">
                  <a:extLst>
                    <a:ext uri="{9D8B030D-6E8A-4147-A177-3AD203B41FA5}">
                      <a16:colId xmlns:a16="http://schemas.microsoft.com/office/drawing/2014/main" val="1901417720"/>
                    </a:ext>
                  </a:extLst>
                </a:gridCol>
                <a:gridCol w="1594567">
                  <a:extLst>
                    <a:ext uri="{9D8B030D-6E8A-4147-A177-3AD203B41FA5}">
                      <a16:colId xmlns:a16="http://schemas.microsoft.com/office/drawing/2014/main" val="1685044334"/>
                    </a:ext>
                  </a:extLst>
                </a:gridCol>
                <a:gridCol w="1594567">
                  <a:extLst>
                    <a:ext uri="{9D8B030D-6E8A-4147-A177-3AD203B41FA5}">
                      <a16:colId xmlns:a16="http://schemas.microsoft.com/office/drawing/2014/main" val="3045155432"/>
                    </a:ext>
                  </a:extLst>
                </a:gridCol>
                <a:gridCol w="1594567">
                  <a:extLst>
                    <a:ext uri="{9D8B030D-6E8A-4147-A177-3AD203B41FA5}">
                      <a16:colId xmlns:a16="http://schemas.microsoft.com/office/drawing/2014/main" val="2105466482"/>
                    </a:ext>
                  </a:extLst>
                </a:gridCol>
                <a:gridCol w="2710614">
                  <a:extLst>
                    <a:ext uri="{9D8B030D-6E8A-4147-A177-3AD203B41FA5}">
                      <a16:colId xmlns:a16="http://schemas.microsoft.com/office/drawing/2014/main" val="338387730"/>
                    </a:ext>
                  </a:extLst>
                </a:gridCol>
              </a:tblGrid>
              <a:tr h="6850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2021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입결상승요인 분석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825912"/>
                  </a:ext>
                </a:extLst>
              </a:tr>
              <a:tr h="685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학생부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등급 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학생부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등급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50898"/>
                  </a:ext>
                </a:extLst>
              </a:tr>
              <a:tr h="6892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경상대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일반교과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1.38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1.24↑</a:t>
                      </a:r>
                      <a:endParaRPr 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최저학력기준 완화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433964"/>
                  </a:ext>
                </a:extLst>
              </a:tr>
              <a:tr h="6892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전북대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1.61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1.49↑</a:t>
                      </a:r>
                      <a:endParaRPr 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최저학력기준 완화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33176"/>
                  </a:ext>
                </a:extLst>
              </a:tr>
              <a:tr h="6850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가천대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한의예과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학생부우수자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1.3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1.1↑</a:t>
                      </a:r>
                      <a:endParaRPr 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모집인원 감소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(10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→5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981783"/>
                  </a:ext>
                </a:extLst>
              </a:tr>
              <a:tr h="6850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부산대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한의예과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학생부교과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1.85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1.65↑</a:t>
                      </a:r>
                      <a:endParaRPr 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모집인원 감소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(20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→10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247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62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전년도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분석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과거 입결하락요인 분석을 통해 올해 지원전략을 수립하라</a:t>
            </a:r>
            <a:r>
              <a:rPr lang="en-US" altLang="ko-KR" sz="2400" b="1" dirty="0"/>
              <a:t>! </a:t>
            </a:r>
            <a:endParaRPr lang="ko-KR" altLang="en-US" sz="2400" b="1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751418"/>
              </p:ext>
            </p:extLst>
          </p:nvPr>
        </p:nvGraphicFramePr>
        <p:xfrm>
          <a:off x="746548" y="1807306"/>
          <a:ext cx="10683449" cy="4118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4567">
                  <a:extLst>
                    <a:ext uri="{9D8B030D-6E8A-4147-A177-3AD203B41FA5}">
                      <a16:colId xmlns:a16="http://schemas.microsoft.com/office/drawing/2014/main" val="1936660897"/>
                    </a:ext>
                  </a:extLst>
                </a:gridCol>
                <a:gridCol w="1594567">
                  <a:extLst>
                    <a:ext uri="{9D8B030D-6E8A-4147-A177-3AD203B41FA5}">
                      <a16:colId xmlns:a16="http://schemas.microsoft.com/office/drawing/2014/main" val="1901417720"/>
                    </a:ext>
                  </a:extLst>
                </a:gridCol>
                <a:gridCol w="1594567">
                  <a:extLst>
                    <a:ext uri="{9D8B030D-6E8A-4147-A177-3AD203B41FA5}">
                      <a16:colId xmlns:a16="http://schemas.microsoft.com/office/drawing/2014/main" val="1685044334"/>
                    </a:ext>
                  </a:extLst>
                </a:gridCol>
                <a:gridCol w="1594567">
                  <a:extLst>
                    <a:ext uri="{9D8B030D-6E8A-4147-A177-3AD203B41FA5}">
                      <a16:colId xmlns:a16="http://schemas.microsoft.com/office/drawing/2014/main" val="3045155432"/>
                    </a:ext>
                  </a:extLst>
                </a:gridCol>
                <a:gridCol w="1594567">
                  <a:extLst>
                    <a:ext uri="{9D8B030D-6E8A-4147-A177-3AD203B41FA5}">
                      <a16:colId xmlns:a16="http://schemas.microsoft.com/office/drawing/2014/main" val="2105466482"/>
                    </a:ext>
                  </a:extLst>
                </a:gridCol>
                <a:gridCol w="2710614">
                  <a:extLst>
                    <a:ext uri="{9D8B030D-6E8A-4147-A177-3AD203B41FA5}">
                      <a16:colId xmlns:a16="http://schemas.microsoft.com/office/drawing/2014/main" val="338387730"/>
                    </a:ext>
                  </a:extLst>
                </a:gridCol>
              </a:tblGrid>
              <a:tr h="6850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2021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입결하락요인 </a:t>
                      </a:r>
                      <a:r>
                        <a:rPr 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분석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825912"/>
                  </a:ext>
                </a:extLst>
              </a:tr>
              <a:tr h="685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학생부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등급 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학생부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등급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50898"/>
                  </a:ext>
                </a:extLst>
              </a:tr>
              <a:tr h="6892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인제대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1.06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1.10↓</a:t>
                      </a:r>
                      <a:endParaRPr 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최저학력기준 신설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433964"/>
                  </a:ext>
                </a:extLst>
              </a:tr>
              <a:tr h="6892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부산대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일반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1.29</a:t>
                      </a:r>
                      <a:r>
                        <a:rPr lang="en-US" altLang="ko-KR" sz="20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↓</a:t>
                      </a:r>
                      <a:endParaRPr 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모집인원 증가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(25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→30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33176"/>
                  </a:ext>
                </a:extLst>
              </a:tr>
              <a:tr h="6850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동국대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경주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한의예과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</a:t>
                      </a:r>
                      <a:r>
                        <a:rPr lang="en-US" altLang="ko-KR" sz="20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↓</a:t>
                      </a:r>
                      <a:endParaRPr 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모집인원 증가</a:t>
                      </a:r>
                      <a:endParaRPr lang="en-US" altLang="ko-KR" sz="1600" b="1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(15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→22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981783"/>
                  </a:ext>
                </a:extLst>
              </a:tr>
              <a:tr h="6850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대구한의대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한의예과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교과일반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</a:t>
                      </a:r>
                      <a:r>
                        <a:rPr lang="en-US" altLang="ko-KR" sz="20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↓</a:t>
                      </a:r>
                      <a:endParaRPr 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경쟁률 하락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(66.08 : 1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→28.83 : 1)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247386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7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지원전략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 #3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51438" y="1451219"/>
            <a:ext cx="4629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ko-KR" b="1" dirty="0" smtClean="0"/>
              <a:t>사례</a:t>
            </a:r>
            <a:r>
              <a:rPr lang="en-US" altLang="ko-KR" b="1" dirty="0" smtClean="0"/>
              <a:t>1. </a:t>
            </a:r>
            <a:r>
              <a:rPr lang="ko-KR" altLang="ko-KR" b="1" dirty="0">
                <a:latin typeface="+mn-ea"/>
              </a:rPr>
              <a:t>교과반영방법 분석으로 합격한 </a:t>
            </a:r>
            <a:r>
              <a:rPr lang="ko-KR" altLang="ko-KR" b="1" dirty="0" smtClean="0">
                <a:latin typeface="+mn-ea"/>
              </a:rPr>
              <a:t>사례</a:t>
            </a:r>
            <a:endParaRPr lang="ko-KR" altLang="ko-KR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350600"/>
              </p:ext>
            </p:extLst>
          </p:nvPr>
        </p:nvGraphicFramePr>
        <p:xfrm>
          <a:off x="882837" y="2096231"/>
          <a:ext cx="10102360" cy="1051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5590">
                  <a:extLst>
                    <a:ext uri="{9D8B030D-6E8A-4147-A177-3AD203B41FA5}">
                      <a16:colId xmlns:a16="http://schemas.microsoft.com/office/drawing/2014/main" val="1747073351"/>
                    </a:ext>
                  </a:extLst>
                </a:gridCol>
                <a:gridCol w="2525590">
                  <a:extLst>
                    <a:ext uri="{9D8B030D-6E8A-4147-A177-3AD203B41FA5}">
                      <a16:colId xmlns:a16="http://schemas.microsoft.com/office/drawing/2014/main" val="2587393459"/>
                    </a:ext>
                  </a:extLst>
                </a:gridCol>
                <a:gridCol w="2525590">
                  <a:extLst>
                    <a:ext uri="{9D8B030D-6E8A-4147-A177-3AD203B41FA5}">
                      <a16:colId xmlns:a16="http://schemas.microsoft.com/office/drawing/2014/main" val="1549829905"/>
                    </a:ext>
                  </a:extLst>
                </a:gridCol>
                <a:gridCol w="2525590">
                  <a:extLst>
                    <a:ext uri="{9D8B030D-6E8A-4147-A177-3AD203B41FA5}">
                      <a16:colId xmlns:a16="http://schemas.microsoft.com/office/drawing/2014/main" val="405859544"/>
                    </a:ext>
                  </a:extLst>
                </a:gridCol>
              </a:tblGrid>
              <a:tr h="5257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전교과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1.55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국수영과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1.58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029450"/>
                  </a:ext>
                </a:extLst>
              </a:tr>
              <a:tr h="52570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인제대 의예과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차합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면접불참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492943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82837" y="3544396"/>
            <a:ext cx="989134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ko-KR" b="1" kern="100" dirty="0"/>
              <a:t>지원전략</a:t>
            </a:r>
            <a:endParaRPr lang="ko-KR" altLang="ko-KR" sz="2400" b="1" kern="100" dirty="0"/>
          </a:p>
          <a:p>
            <a:pPr algn="just">
              <a:lnSpc>
                <a:spcPct val="150000"/>
              </a:lnSpc>
            </a:pPr>
            <a:r>
              <a:rPr lang="en-US" altLang="ko-KR" b="1" kern="100" dirty="0"/>
              <a:t>- </a:t>
            </a:r>
            <a:r>
              <a:rPr lang="ko-KR" altLang="ko-KR" b="1" kern="100" dirty="0"/>
              <a:t>카이스트</a:t>
            </a:r>
            <a:r>
              <a:rPr lang="en-US" altLang="ko-KR" b="1" kern="100" dirty="0"/>
              <a:t> 2</a:t>
            </a:r>
            <a:r>
              <a:rPr lang="ko-KR" altLang="ko-KR" b="1" kern="100" dirty="0"/>
              <a:t>학년 </a:t>
            </a:r>
            <a:r>
              <a:rPr lang="en-US" altLang="ko-KR" b="1" kern="100" dirty="0"/>
              <a:t>1</a:t>
            </a:r>
            <a:r>
              <a:rPr lang="ko-KR" altLang="ko-KR" b="1" kern="100" dirty="0"/>
              <a:t>학기를 마치고 </a:t>
            </a:r>
            <a:r>
              <a:rPr lang="ko-KR" altLang="ko-KR" b="1" kern="100" dirty="0" err="1"/>
              <a:t>반수반</a:t>
            </a:r>
            <a:r>
              <a:rPr lang="ko-KR" altLang="ko-KR" b="1" kern="100" dirty="0"/>
              <a:t> </a:t>
            </a:r>
            <a:r>
              <a:rPr lang="ko-KR" altLang="ko-KR" b="1" kern="100" dirty="0" smtClean="0"/>
              <a:t>입학</a:t>
            </a:r>
            <a:endParaRPr lang="ko-KR" altLang="ko-KR" sz="2400" b="1" kern="100" dirty="0"/>
          </a:p>
          <a:p>
            <a:pPr algn="just">
              <a:lnSpc>
                <a:spcPct val="150000"/>
              </a:lnSpc>
            </a:pPr>
            <a:r>
              <a:rPr lang="en-US" altLang="ko-KR" b="1" kern="100" dirty="0"/>
              <a:t>- </a:t>
            </a:r>
            <a:r>
              <a:rPr lang="ko-KR" altLang="ko-KR" b="1" kern="100" dirty="0"/>
              <a:t>평소 모의고사 성적은 </a:t>
            </a:r>
            <a:r>
              <a:rPr lang="ko-KR" altLang="ko-KR" b="1" kern="100" dirty="0" err="1"/>
              <a:t>지방국립대</a:t>
            </a:r>
            <a:r>
              <a:rPr lang="ko-KR" altLang="ko-KR" b="1" kern="100" dirty="0"/>
              <a:t> 의예과 </a:t>
            </a:r>
            <a:r>
              <a:rPr lang="ko-KR" altLang="ko-KR" b="1" kern="100" dirty="0" err="1"/>
              <a:t>합격가능권</a:t>
            </a:r>
            <a:r>
              <a:rPr lang="ko-KR" altLang="ko-KR" b="1" kern="100" dirty="0"/>
              <a:t> </a:t>
            </a:r>
            <a:r>
              <a:rPr lang="ko-KR" altLang="ko-KR" b="1" kern="100" dirty="0" smtClean="0"/>
              <a:t>유지</a:t>
            </a:r>
            <a:endParaRPr lang="ko-KR" altLang="ko-KR" sz="2400" b="1" kern="100" dirty="0"/>
          </a:p>
          <a:p>
            <a:pPr algn="just">
              <a:lnSpc>
                <a:spcPct val="150000"/>
              </a:lnSpc>
            </a:pPr>
            <a:r>
              <a:rPr lang="en-US" altLang="ko-KR" b="1" kern="100" dirty="0" smtClean="0"/>
              <a:t>- </a:t>
            </a:r>
            <a:r>
              <a:rPr lang="ko-KR" altLang="ko-KR" b="1" kern="100" dirty="0" err="1" smtClean="0">
                <a:solidFill>
                  <a:srgbClr val="FFFF00"/>
                </a:solidFill>
              </a:rPr>
              <a:t>반영교과</a:t>
            </a:r>
            <a:r>
              <a:rPr lang="ko-KR" altLang="ko-KR" b="1" kern="100" dirty="0" smtClean="0">
                <a:solidFill>
                  <a:srgbClr val="FFFF00"/>
                </a:solidFill>
              </a:rPr>
              <a:t> </a:t>
            </a:r>
            <a:r>
              <a:rPr lang="ko-KR" altLang="ko-KR" b="1" kern="100" dirty="0">
                <a:solidFill>
                  <a:srgbClr val="FFFF00"/>
                </a:solidFill>
              </a:rPr>
              <a:t>국</a:t>
            </a:r>
            <a:r>
              <a:rPr lang="en-US" altLang="ko-KR" b="1" kern="100" dirty="0">
                <a:solidFill>
                  <a:srgbClr val="FFFF00"/>
                </a:solidFill>
              </a:rPr>
              <a:t>,</a:t>
            </a:r>
            <a:r>
              <a:rPr lang="ko-KR" altLang="ko-KR" b="1" kern="100" dirty="0">
                <a:solidFill>
                  <a:srgbClr val="FFFF00"/>
                </a:solidFill>
              </a:rPr>
              <a:t>수 전과목</a:t>
            </a:r>
            <a:r>
              <a:rPr lang="en-US" altLang="ko-KR" b="1" kern="100" dirty="0">
                <a:solidFill>
                  <a:srgbClr val="FFFF00"/>
                </a:solidFill>
              </a:rPr>
              <a:t> / </a:t>
            </a:r>
            <a:r>
              <a:rPr lang="ko-KR" altLang="ko-KR" b="1" kern="100" dirty="0">
                <a:solidFill>
                  <a:srgbClr val="FFFF00"/>
                </a:solidFill>
              </a:rPr>
              <a:t>과학</a:t>
            </a:r>
            <a:r>
              <a:rPr lang="en-US" altLang="ko-KR" b="1" kern="100" dirty="0">
                <a:solidFill>
                  <a:srgbClr val="FFFF00"/>
                </a:solidFill>
              </a:rPr>
              <a:t> 2</a:t>
            </a:r>
            <a:r>
              <a:rPr lang="ko-KR" altLang="ko-KR" b="1" kern="100" dirty="0">
                <a:solidFill>
                  <a:srgbClr val="FFFF00"/>
                </a:solidFill>
              </a:rPr>
              <a:t>과목으로 파격적으로 </a:t>
            </a:r>
            <a:r>
              <a:rPr lang="ko-KR" altLang="ko-KR" b="1" kern="100" dirty="0" smtClean="0">
                <a:solidFill>
                  <a:srgbClr val="FFFF00"/>
                </a:solidFill>
              </a:rPr>
              <a:t>바뀜</a:t>
            </a:r>
            <a:endParaRPr lang="ko-KR" altLang="ko-KR" sz="2400" b="1" kern="100" dirty="0">
              <a:solidFill>
                <a:srgbClr val="FFFF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b="1" kern="100" dirty="0"/>
              <a:t>- </a:t>
            </a:r>
            <a:r>
              <a:rPr lang="ko-KR" altLang="ko-KR" b="1" kern="100" dirty="0"/>
              <a:t>영어 내신성적이 안좋아서 </a:t>
            </a:r>
            <a:r>
              <a:rPr lang="ko-KR" altLang="ko-KR" b="1" kern="100" dirty="0" err="1">
                <a:solidFill>
                  <a:srgbClr val="FFFF00"/>
                </a:solidFill>
              </a:rPr>
              <a:t>인제대식</a:t>
            </a:r>
            <a:r>
              <a:rPr lang="ko-KR" altLang="ko-KR" b="1" kern="100" dirty="0">
                <a:solidFill>
                  <a:srgbClr val="FFFF00"/>
                </a:solidFill>
              </a:rPr>
              <a:t> </a:t>
            </a:r>
            <a:r>
              <a:rPr lang="ko-KR" altLang="ko-KR" b="1" kern="100" dirty="0" err="1">
                <a:solidFill>
                  <a:srgbClr val="FFFF00"/>
                </a:solidFill>
              </a:rPr>
              <a:t>내신환산</a:t>
            </a:r>
            <a:r>
              <a:rPr lang="en-US" altLang="ko-KR" b="1" kern="100" dirty="0">
                <a:solidFill>
                  <a:srgbClr val="FFFF00"/>
                </a:solidFill>
              </a:rPr>
              <a:t> </a:t>
            </a:r>
            <a:r>
              <a:rPr lang="en-US" altLang="ko-KR" b="1" kern="100" dirty="0" smtClean="0">
                <a:solidFill>
                  <a:srgbClr val="FFFF00"/>
                </a:solidFill>
              </a:rPr>
              <a:t>1.1 </a:t>
            </a:r>
            <a:r>
              <a:rPr lang="ko-KR" altLang="ko-KR" b="1" kern="100" dirty="0" smtClean="0">
                <a:solidFill>
                  <a:srgbClr val="FFFF00"/>
                </a:solidFill>
              </a:rPr>
              <a:t>정도</a:t>
            </a:r>
            <a:r>
              <a:rPr lang="ko-KR" altLang="ko-KR" b="1" kern="100" dirty="0" smtClean="0"/>
              <a:t>로 </a:t>
            </a:r>
            <a:r>
              <a:rPr lang="ko-KR" altLang="ko-KR" b="1" kern="100" dirty="0"/>
              <a:t>환산에 유리해서 </a:t>
            </a:r>
            <a:r>
              <a:rPr lang="ko-KR" altLang="ko-KR" b="1" kern="100" dirty="0" smtClean="0"/>
              <a:t>지원</a:t>
            </a:r>
            <a:endParaRPr lang="ko-KR" altLang="ko-KR" sz="2400" b="1" kern="100" dirty="0"/>
          </a:p>
          <a:p>
            <a:pPr algn="just">
              <a:lnSpc>
                <a:spcPct val="150000"/>
              </a:lnSpc>
            </a:pPr>
            <a:r>
              <a:rPr lang="en-US" altLang="ko-KR" b="1" kern="100" dirty="0"/>
              <a:t>- </a:t>
            </a:r>
            <a:r>
              <a:rPr lang="ko-KR" altLang="ko-KR" b="1" kern="100" dirty="0"/>
              <a:t>수능점수는 연세대</a:t>
            </a:r>
            <a:r>
              <a:rPr lang="en-US" altLang="ko-KR" b="1" kern="100" dirty="0"/>
              <a:t>(</a:t>
            </a:r>
            <a:r>
              <a:rPr lang="ko-KR" altLang="ko-KR" b="1" kern="100" dirty="0"/>
              <a:t>미래</a:t>
            </a:r>
            <a:r>
              <a:rPr lang="en-US" altLang="ko-KR" b="1" kern="100" dirty="0"/>
              <a:t>) </a:t>
            </a:r>
            <a:r>
              <a:rPr lang="ko-KR" altLang="ko-KR" b="1" kern="100" dirty="0"/>
              <a:t>의예과 합격선으로 거리상의 문제로 인제대 의예과 면접 </a:t>
            </a:r>
            <a:r>
              <a:rPr lang="ko-KR" altLang="ko-KR" b="1" kern="100" dirty="0" smtClean="0"/>
              <a:t>불참</a:t>
            </a:r>
            <a:endParaRPr lang="ko-KR" altLang="ko-KR" sz="2400" b="1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5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지원전략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 #1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51438" y="1451219"/>
            <a:ext cx="4629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ko-KR" b="1" dirty="0" smtClean="0">
                <a:latin typeface="+mn-ea"/>
              </a:rPr>
              <a:t>사례</a:t>
            </a:r>
            <a:r>
              <a:rPr lang="en-US" altLang="ko-KR" b="1" dirty="0" smtClean="0">
                <a:latin typeface="+mn-ea"/>
              </a:rPr>
              <a:t>2</a:t>
            </a:r>
            <a:r>
              <a:rPr lang="ko-KR" altLang="ko-KR" b="1" dirty="0" smtClean="0">
                <a:latin typeface="+mn-ea"/>
              </a:rPr>
              <a:t>. </a:t>
            </a:r>
            <a:r>
              <a:rPr lang="ko-KR" altLang="ko-KR" b="1" dirty="0">
                <a:latin typeface="+mn-ea"/>
              </a:rPr>
              <a:t>교과반영방법 분석으로 합격한 </a:t>
            </a:r>
            <a:r>
              <a:rPr lang="ko-KR" altLang="ko-KR" b="1" dirty="0" smtClean="0">
                <a:latin typeface="+mn-ea"/>
              </a:rPr>
              <a:t>사례</a:t>
            </a:r>
            <a:endParaRPr lang="ko-KR" altLang="en-US" b="1" dirty="0">
              <a:latin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487466"/>
              </p:ext>
            </p:extLst>
          </p:nvPr>
        </p:nvGraphicFramePr>
        <p:xfrm>
          <a:off x="882837" y="2096231"/>
          <a:ext cx="10102360" cy="1051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5590">
                  <a:extLst>
                    <a:ext uri="{9D8B030D-6E8A-4147-A177-3AD203B41FA5}">
                      <a16:colId xmlns:a16="http://schemas.microsoft.com/office/drawing/2014/main" val="1747073351"/>
                    </a:ext>
                  </a:extLst>
                </a:gridCol>
                <a:gridCol w="2525590">
                  <a:extLst>
                    <a:ext uri="{9D8B030D-6E8A-4147-A177-3AD203B41FA5}">
                      <a16:colId xmlns:a16="http://schemas.microsoft.com/office/drawing/2014/main" val="2587393459"/>
                    </a:ext>
                  </a:extLst>
                </a:gridCol>
                <a:gridCol w="2525590">
                  <a:extLst>
                    <a:ext uri="{9D8B030D-6E8A-4147-A177-3AD203B41FA5}">
                      <a16:colId xmlns:a16="http://schemas.microsoft.com/office/drawing/2014/main" val="1549829905"/>
                    </a:ext>
                  </a:extLst>
                </a:gridCol>
                <a:gridCol w="2525590">
                  <a:extLst>
                    <a:ext uri="{9D8B030D-6E8A-4147-A177-3AD203B41FA5}">
                      <a16:colId xmlns:a16="http://schemas.microsoft.com/office/drawing/2014/main" val="405859544"/>
                    </a:ext>
                  </a:extLst>
                </a:gridCol>
              </a:tblGrid>
              <a:tr h="5257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전교과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1.97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국수영과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1.98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029450"/>
                  </a:ext>
                </a:extLst>
              </a:tr>
              <a:tr h="52570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건양대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의예과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차합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면접불참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492943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82837" y="3544396"/>
            <a:ext cx="989134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b="1" dirty="0" smtClean="0">
                <a:latin typeface="+mn-ea"/>
              </a:rPr>
              <a:t>지원전략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+mn-ea"/>
              </a:rPr>
              <a:t>- </a:t>
            </a:r>
            <a:r>
              <a:rPr lang="ko-KR" altLang="ko-KR" b="1" dirty="0">
                <a:latin typeface="+mn-ea"/>
              </a:rPr>
              <a:t>성균관대</a:t>
            </a:r>
            <a:r>
              <a:rPr lang="en-US" altLang="ko-KR" b="1" dirty="0">
                <a:latin typeface="+mn-ea"/>
              </a:rPr>
              <a:t> 1</a:t>
            </a:r>
            <a:r>
              <a:rPr lang="ko-KR" altLang="ko-KR" b="1" dirty="0">
                <a:latin typeface="+mn-ea"/>
              </a:rPr>
              <a:t>학년을 마치고 건국대 </a:t>
            </a:r>
            <a:r>
              <a:rPr lang="ko-KR" altLang="ko-KR" b="1" dirty="0" err="1">
                <a:latin typeface="+mn-ea"/>
              </a:rPr>
              <a:t>수의예과</a:t>
            </a:r>
            <a:r>
              <a:rPr lang="ko-KR" altLang="ko-KR" b="1" dirty="0">
                <a:latin typeface="+mn-ea"/>
              </a:rPr>
              <a:t> 목표로 </a:t>
            </a:r>
            <a:r>
              <a:rPr lang="ko-KR" altLang="ko-KR" b="1" dirty="0" err="1">
                <a:latin typeface="+mn-ea"/>
              </a:rPr>
              <a:t>재수정규반</a:t>
            </a:r>
            <a:r>
              <a:rPr lang="ko-KR" altLang="ko-KR" b="1" dirty="0">
                <a:latin typeface="+mn-ea"/>
              </a:rPr>
              <a:t> 입학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- 3</a:t>
            </a:r>
            <a:r>
              <a:rPr lang="ko-KR" altLang="en-US" b="1" dirty="0" smtClean="0">
                <a:latin typeface="+mn-ea"/>
              </a:rPr>
              <a:t>학년 </a:t>
            </a:r>
            <a:r>
              <a:rPr lang="en-US" altLang="ko-KR" b="1" dirty="0" smtClean="0">
                <a:latin typeface="+mn-ea"/>
              </a:rPr>
              <a:t>2</a:t>
            </a:r>
            <a:r>
              <a:rPr lang="ko-KR" altLang="en-US" b="1" dirty="0" smtClean="0">
                <a:latin typeface="+mn-ea"/>
              </a:rPr>
              <a:t>학기 성적이 저조해서 </a:t>
            </a:r>
            <a:r>
              <a:rPr lang="en-US" altLang="ko-KR" b="1" dirty="0" smtClean="0">
                <a:solidFill>
                  <a:srgbClr val="FFFF00"/>
                </a:solidFill>
                <a:latin typeface="+mn-ea"/>
              </a:rPr>
              <a:t>3</a:t>
            </a:r>
            <a:r>
              <a:rPr lang="ko-KR" altLang="ko-KR" b="1" dirty="0">
                <a:solidFill>
                  <a:srgbClr val="FFFF00"/>
                </a:solidFill>
                <a:latin typeface="+mn-ea"/>
              </a:rPr>
              <a:t>학년 </a:t>
            </a:r>
            <a:r>
              <a:rPr lang="en-US" altLang="ko-KR" b="1" dirty="0">
                <a:solidFill>
                  <a:srgbClr val="FFFF00"/>
                </a:solidFill>
                <a:latin typeface="+mn-ea"/>
              </a:rPr>
              <a:t>1</a:t>
            </a:r>
            <a:r>
              <a:rPr lang="ko-KR" altLang="ko-KR" b="1" dirty="0">
                <a:solidFill>
                  <a:srgbClr val="FFFF00"/>
                </a:solidFill>
                <a:latin typeface="+mn-ea"/>
              </a:rPr>
              <a:t>학기까지 </a:t>
            </a:r>
            <a:r>
              <a:rPr lang="ko-KR" altLang="ko-KR" b="1" dirty="0" smtClean="0">
                <a:solidFill>
                  <a:srgbClr val="FFFF00"/>
                </a:solidFill>
                <a:latin typeface="+mn-ea"/>
              </a:rPr>
              <a:t>교과성적</a:t>
            </a:r>
            <a:r>
              <a:rPr lang="en-US" altLang="ko-KR" b="1" dirty="0" smtClean="0">
                <a:solidFill>
                  <a:srgbClr val="FFFF00"/>
                </a:solidFill>
                <a:latin typeface="+mn-ea"/>
              </a:rPr>
              <a:t> </a:t>
            </a:r>
            <a:r>
              <a:rPr lang="ko-KR" altLang="en-US" b="1" dirty="0" smtClean="0">
                <a:solidFill>
                  <a:srgbClr val="FFFF00"/>
                </a:solidFill>
                <a:latin typeface="+mn-ea"/>
              </a:rPr>
              <a:t>반영되는 대학 지원</a:t>
            </a:r>
            <a:endParaRPr lang="en-US" altLang="ko-KR" b="1" dirty="0" smtClean="0">
              <a:solidFill>
                <a:srgbClr val="FFFF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</a:t>
            </a:r>
            <a:r>
              <a:rPr lang="ko-KR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(</a:t>
            </a:r>
            <a:r>
              <a:rPr lang="ko-KR" altLang="ko-KR" b="1" dirty="0" smtClean="0">
                <a:latin typeface="+mn-ea"/>
              </a:rPr>
              <a:t>건양대 </a:t>
            </a:r>
            <a:r>
              <a:rPr lang="ko-KR" altLang="ko-KR" b="1" dirty="0" err="1">
                <a:latin typeface="+mn-ea"/>
              </a:rPr>
              <a:t>내신환산</a:t>
            </a:r>
            <a:r>
              <a:rPr lang="ko-KR" altLang="ko-KR" b="1" dirty="0">
                <a:latin typeface="+mn-ea"/>
              </a:rPr>
              <a:t> </a:t>
            </a:r>
            <a:r>
              <a:rPr lang="en-US" altLang="ko-KR" b="1" dirty="0">
                <a:latin typeface="+mn-ea"/>
              </a:rPr>
              <a:t>: 1.46, </a:t>
            </a:r>
            <a:r>
              <a:rPr lang="ko-KR" altLang="ko-KR" b="1" dirty="0" smtClean="0">
                <a:latin typeface="+mn-ea"/>
              </a:rPr>
              <a:t>동아대 </a:t>
            </a:r>
            <a:r>
              <a:rPr lang="ko-KR" altLang="ko-KR" b="1" dirty="0" err="1">
                <a:latin typeface="+mn-ea"/>
              </a:rPr>
              <a:t>내신환산</a:t>
            </a:r>
            <a:r>
              <a:rPr lang="ko-KR" altLang="ko-KR" b="1" dirty="0">
                <a:latin typeface="+mn-ea"/>
              </a:rPr>
              <a:t> </a:t>
            </a:r>
            <a:r>
              <a:rPr lang="en-US" altLang="ko-KR" b="1" dirty="0">
                <a:latin typeface="+mn-ea"/>
              </a:rPr>
              <a:t>: </a:t>
            </a:r>
            <a:r>
              <a:rPr lang="en-US" altLang="ko-KR" b="1" dirty="0" smtClean="0">
                <a:latin typeface="+mn-ea"/>
              </a:rPr>
              <a:t>1.5)</a:t>
            </a:r>
            <a:endParaRPr lang="ko-KR" altLang="ko-KR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- </a:t>
            </a:r>
            <a:r>
              <a:rPr lang="ko-KR" altLang="ko-KR" b="1" dirty="0">
                <a:latin typeface="+mn-ea"/>
              </a:rPr>
              <a:t>건양대 의예과 </a:t>
            </a:r>
            <a:r>
              <a:rPr lang="en-US" altLang="ko-KR" b="1" dirty="0">
                <a:latin typeface="+mn-ea"/>
              </a:rPr>
              <a:t>1</a:t>
            </a:r>
            <a:r>
              <a:rPr lang="ko-KR" altLang="ko-KR" b="1" dirty="0">
                <a:latin typeface="+mn-ea"/>
              </a:rPr>
              <a:t>단계 통과했으나 </a:t>
            </a:r>
            <a:r>
              <a:rPr lang="ko-KR" altLang="ko-KR" b="1" dirty="0" err="1">
                <a:latin typeface="+mn-ea"/>
              </a:rPr>
              <a:t>정시점수가</a:t>
            </a:r>
            <a:r>
              <a:rPr lang="ko-KR" altLang="ko-KR" b="1" dirty="0">
                <a:latin typeface="+mn-ea"/>
              </a:rPr>
              <a:t> 건국대 </a:t>
            </a:r>
            <a:r>
              <a:rPr lang="ko-KR" altLang="ko-KR" b="1" dirty="0" err="1">
                <a:latin typeface="+mn-ea"/>
              </a:rPr>
              <a:t>수의예과</a:t>
            </a:r>
            <a:r>
              <a:rPr lang="ko-KR" altLang="ko-KR" b="1" dirty="0">
                <a:latin typeface="+mn-ea"/>
              </a:rPr>
              <a:t> 안정권으로 나와 면접 </a:t>
            </a:r>
            <a:r>
              <a:rPr lang="ko-KR" altLang="ko-KR" b="1" dirty="0" smtClean="0">
                <a:latin typeface="+mn-ea"/>
              </a:rPr>
              <a:t>불참</a:t>
            </a:r>
            <a:endParaRPr lang="ko-KR" altLang="en-US" b="1" dirty="0">
              <a:latin typeface="+mn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5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교과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지원전략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. #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51438" y="1451219"/>
            <a:ext cx="7996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ko-KR" b="1" dirty="0" smtClean="0"/>
              <a:t>사례</a:t>
            </a:r>
            <a:r>
              <a:rPr lang="en-US" altLang="ko-KR" b="1" dirty="0" smtClean="0"/>
              <a:t>3. </a:t>
            </a:r>
            <a:r>
              <a:rPr lang="ko-KR" altLang="ko-KR" b="1" dirty="0" err="1" smtClean="0"/>
              <a:t>입시결과</a:t>
            </a:r>
            <a:r>
              <a:rPr lang="ko-KR" altLang="ko-KR" b="1" dirty="0" smtClean="0"/>
              <a:t> </a:t>
            </a:r>
            <a:r>
              <a:rPr lang="ko-KR" altLang="ko-KR" b="1" dirty="0"/>
              <a:t>분석으로 합격한 </a:t>
            </a:r>
            <a:r>
              <a:rPr lang="ko-KR" altLang="ko-KR" b="1" dirty="0" smtClean="0"/>
              <a:t>사례</a:t>
            </a:r>
            <a:r>
              <a:rPr lang="ko-KR" altLang="ko-KR" b="1" dirty="0" smtClean="0">
                <a:latin typeface="+mn-ea"/>
              </a:rPr>
              <a:t> </a:t>
            </a:r>
            <a:endParaRPr lang="ko-KR" altLang="en-US" b="1" dirty="0">
              <a:latin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07714"/>
              </p:ext>
            </p:extLst>
          </p:nvPr>
        </p:nvGraphicFramePr>
        <p:xfrm>
          <a:off x="882837" y="2096231"/>
          <a:ext cx="10102360" cy="1051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5590">
                  <a:extLst>
                    <a:ext uri="{9D8B030D-6E8A-4147-A177-3AD203B41FA5}">
                      <a16:colId xmlns:a16="http://schemas.microsoft.com/office/drawing/2014/main" val="1747073351"/>
                    </a:ext>
                  </a:extLst>
                </a:gridCol>
                <a:gridCol w="2525590">
                  <a:extLst>
                    <a:ext uri="{9D8B030D-6E8A-4147-A177-3AD203B41FA5}">
                      <a16:colId xmlns:a16="http://schemas.microsoft.com/office/drawing/2014/main" val="2587393459"/>
                    </a:ext>
                  </a:extLst>
                </a:gridCol>
                <a:gridCol w="2525590">
                  <a:extLst>
                    <a:ext uri="{9D8B030D-6E8A-4147-A177-3AD203B41FA5}">
                      <a16:colId xmlns:a16="http://schemas.microsoft.com/office/drawing/2014/main" val="1549829905"/>
                    </a:ext>
                  </a:extLst>
                </a:gridCol>
                <a:gridCol w="2525590">
                  <a:extLst>
                    <a:ext uri="{9D8B030D-6E8A-4147-A177-3AD203B41FA5}">
                      <a16:colId xmlns:a16="http://schemas.microsoft.com/office/drawing/2014/main" val="405859544"/>
                    </a:ext>
                  </a:extLst>
                </a:gridCol>
              </a:tblGrid>
              <a:tr h="5257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전교과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1.76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국수영과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1.72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029450"/>
                  </a:ext>
                </a:extLst>
              </a:tr>
              <a:tr h="52570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조선대 의예과 </a:t>
                      </a:r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추합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부산대 한의예과</a:t>
                      </a:r>
                      <a:r>
                        <a:rPr lang="en-US" altLang="ko-KR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1" u="none" strike="noStrike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최초합</a:t>
                      </a:r>
                      <a:r>
                        <a:rPr lang="ko-KR" altLang="en-US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r>
                        <a:rPr lang="ko-KR" altLang="en-US" sz="1800" b="1" u="none" strike="noStrike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대구한의대</a:t>
                      </a:r>
                      <a:r>
                        <a:rPr lang="ko-KR" altLang="en-US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한의예과 </a:t>
                      </a:r>
                      <a:r>
                        <a:rPr lang="ko-KR" altLang="en-US" sz="1800" b="1" u="none" strike="noStrike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추합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492943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82837" y="3544396"/>
            <a:ext cx="989134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b="1" dirty="0">
                <a:latin typeface="+mn-ea"/>
              </a:rPr>
              <a:t>지원전략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- 6</a:t>
            </a:r>
            <a:r>
              <a:rPr lang="ko-KR" altLang="ko-KR" b="1" dirty="0" smtClean="0"/>
              <a:t>월에 </a:t>
            </a:r>
            <a:r>
              <a:rPr lang="ko-KR" altLang="ko-KR" b="1" dirty="0" err="1" smtClean="0"/>
              <a:t>정규반</a:t>
            </a:r>
            <a:r>
              <a:rPr lang="ko-KR" altLang="ko-KR" b="1" dirty="0" smtClean="0"/>
              <a:t> 편입</a:t>
            </a:r>
            <a:r>
              <a:rPr lang="en-US" altLang="ko-KR" b="1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- </a:t>
            </a:r>
            <a:r>
              <a:rPr lang="ko-KR" altLang="en-US" b="1" dirty="0" smtClean="0"/>
              <a:t>모의고사 성적이 저조해서 </a:t>
            </a:r>
            <a:r>
              <a:rPr lang="ko-KR" altLang="ko-KR" b="1" dirty="0" smtClean="0"/>
              <a:t>최저학력기준을 </a:t>
            </a:r>
            <a:r>
              <a:rPr lang="ko-KR" altLang="ko-KR" b="1" dirty="0"/>
              <a:t>달리해서 </a:t>
            </a:r>
            <a:r>
              <a:rPr lang="ko-KR" altLang="ko-KR" b="1" dirty="0" smtClean="0"/>
              <a:t>지원</a:t>
            </a:r>
            <a:endParaRPr lang="ko-KR" altLang="ko-KR" b="1" dirty="0"/>
          </a:p>
          <a:p>
            <a:pPr>
              <a:lnSpc>
                <a:spcPct val="150000"/>
              </a:lnSpc>
            </a:pPr>
            <a:r>
              <a:rPr lang="en-US" altLang="ko-KR" b="1" dirty="0"/>
              <a:t>- </a:t>
            </a:r>
            <a:r>
              <a:rPr lang="ko-KR" altLang="ko-KR" b="1" dirty="0">
                <a:solidFill>
                  <a:srgbClr val="FFFF00"/>
                </a:solidFill>
              </a:rPr>
              <a:t>과거 입시결과를 분석해서 내신 </a:t>
            </a:r>
            <a:r>
              <a:rPr lang="en-US" altLang="ko-KR" b="1" dirty="0">
                <a:solidFill>
                  <a:srgbClr val="FFFF00"/>
                </a:solidFill>
              </a:rPr>
              <a:t>1.7~1.8 </a:t>
            </a:r>
            <a:r>
              <a:rPr lang="ko-KR" altLang="ko-KR" b="1" dirty="0">
                <a:solidFill>
                  <a:srgbClr val="FFFF00"/>
                </a:solidFill>
              </a:rPr>
              <a:t>정도 </a:t>
            </a:r>
            <a:r>
              <a:rPr lang="ko-KR" altLang="ko-KR" b="1" dirty="0" err="1">
                <a:solidFill>
                  <a:srgbClr val="FFFF00"/>
                </a:solidFill>
              </a:rPr>
              <a:t>합격가능성</a:t>
            </a:r>
            <a:r>
              <a:rPr lang="ko-KR" altLang="ko-KR" b="1" dirty="0">
                <a:solidFill>
                  <a:srgbClr val="FFFF00"/>
                </a:solidFill>
              </a:rPr>
              <a:t> 있는 대학 </a:t>
            </a:r>
            <a:r>
              <a:rPr lang="ko-KR" altLang="ko-KR" b="1" dirty="0" smtClean="0">
                <a:solidFill>
                  <a:srgbClr val="FFFF00"/>
                </a:solidFill>
              </a:rPr>
              <a:t>지원</a:t>
            </a:r>
            <a:endParaRPr lang="ko-KR" altLang="ko-KR" b="1" dirty="0"/>
          </a:p>
          <a:p>
            <a:pPr>
              <a:lnSpc>
                <a:spcPct val="150000"/>
              </a:lnSpc>
            </a:pPr>
            <a:r>
              <a:rPr lang="en-US" altLang="ko-KR" b="1" dirty="0"/>
              <a:t>- </a:t>
            </a:r>
            <a:r>
              <a:rPr lang="ko-KR" altLang="ko-KR" b="1" dirty="0"/>
              <a:t>실제 수능에서 모든 대학의 수능최저학력기준 </a:t>
            </a:r>
            <a:r>
              <a:rPr lang="ko-KR" altLang="ko-KR" b="1" dirty="0" smtClean="0"/>
              <a:t>충족</a:t>
            </a:r>
            <a:endParaRPr lang="ko-KR" altLang="ko-KR" b="1" dirty="0"/>
          </a:p>
          <a:p>
            <a:pPr>
              <a:lnSpc>
                <a:spcPct val="150000"/>
              </a:lnSpc>
            </a:pPr>
            <a:r>
              <a:rPr lang="en-US" altLang="ko-KR" b="1" dirty="0"/>
              <a:t>- </a:t>
            </a:r>
            <a:r>
              <a:rPr lang="ko-KR" altLang="ko-KR" b="1" dirty="0"/>
              <a:t>조선대 의예과</a:t>
            </a:r>
            <a:r>
              <a:rPr lang="en-US" altLang="ko-KR" b="1" dirty="0"/>
              <a:t>, </a:t>
            </a:r>
            <a:r>
              <a:rPr lang="ko-KR" altLang="ko-KR" b="1" dirty="0"/>
              <a:t>부산대 한의예과</a:t>
            </a:r>
            <a:r>
              <a:rPr lang="en-US" altLang="ko-KR" b="1" dirty="0"/>
              <a:t>, </a:t>
            </a:r>
            <a:r>
              <a:rPr lang="ko-KR" altLang="ko-KR" b="1" dirty="0" err="1"/>
              <a:t>대구한의대</a:t>
            </a:r>
            <a:r>
              <a:rPr lang="ko-KR" altLang="ko-KR" b="1" dirty="0"/>
              <a:t> 한의예과 </a:t>
            </a:r>
            <a:r>
              <a:rPr lang="ko-KR" altLang="ko-KR" b="1" dirty="0" smtClean="0"/>
              <a:t>합격</a:t>
            </a:r>
            <a:endParaRPr lang="ko-KR" altLang="ko-KR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7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59722" y="1863972"/>
            <a:ext cx="62689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논술전형</a:t>
            </a:r>
            <a:endParaRPr lang="ko-KR" alt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5992" y="1784841"/>
            <a:ext cx="11333285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변화 포인트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0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8554" y="5841041"/>
            <a:ext cx="1071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FF00"/>
                </a:solidFill>
              </a:rPr>
              <a:t>모집인원 변화 → 의예과 부산대</a:t>
            </a:r>
            <a:r>
              <a:rPr lang="en-US" altLang="ko-KR" b="1" dirty="0" smtClean="0">
                <a:solidFill>
                  <a:srgbClr val="FFFF00"/>
                </a:solidFill>
              </a:rPr>
              <a:t>_</a:t>
            </a:r>
            <a:r>
              <a:rPr lang="ko-KR" altLang="en-US" b="1" dirty="0" smtClean="0">
                <a:solidFill>
                  <a:srgbClr val="FFFF00"/>
                </a:solidFill>
              </a:rPr>
              <a:t>지역인재 및 약대 신설로 의학계열 논술 모집인원 증가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의학계열 논술 모집인원 변화</a:t>
            </a:r>
            <a:endParaRPr lang="ko-KR" altLang="en-US" sz="2400" b="1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053607"/>
              </p:ext>
            </p:extLst>
          </p:nvPr>
        </p:nvGraphicFramePr>
        <p:xfrm>
          <a:off x="738554" y="1644162"/>
          <a:ext cx="10717822" cy="40055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5561">
                  <a:extLst>
                    <a:ext uri="{9D8B030D-6E8A-4147-A177-3AD203B41FA5}">
                      <a16:colId xmlns:a16="http://schemas.microsoft.com/office/drawing/2014/main" val="3183548790"/>
                    </a:ext>
                  </a:extLst>
                </a:gridCol>
                <a:gridCol w="5583116">
                  <a:extLst>
                    <a:ext uri="{9D8B030D-6E8A-4147-A177-3AD203B41FA5}">
                      <a16:colId xmlns:a16="http://schemas.microsoft.com/office/drawing/2014/main" val="1039835478"/>
                    </a:ext>
                  </a:extLst>
                </a:gridCol>
                <a:gridCol w="870438">
                  <a:extLst>
                    <a:ext uri="{9D8B030D-6E8A-4147-A177-3AD203B41FA5}">
                      <a16:colId xmlns:a16="http://schemas.microsoft.com/office/drawing/2014/main" val="1193886684"/>
                    </a:ext>
                  </a:extLst>
                </a:gridCol>
                <a:gridCol w="1652987">
                  <a:extLst>
                    <a:ext uri="{9D8B030D-6E8A-4147-A177-3AD203B41FA5}">
                      <a16:colId xmlns:a16="http://schemas.microsoft.com/office/drawing/2014/main" val="2097864928"/>
                    </a:ext>
                  </a:extLst>
                </a:gridCol>
                <a:gridCol w="1195720">
                  <a:extLst>
                    <a:ext uri="{9D8B030D-6E8A-4147-A177-3AD203B41FA5}">
                      <a16:colId xmlns:a16="http://schemas.microsoft.com/office/drawing/2014/main" val="1617124531"/>
                    </a:ext>
                  </a:extLst>
                </a:gridCol>
              </a:tblGrid>
              <a:tr h="3211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모집</a:t>
                      </a:r>
                      <a:b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단위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대학수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모집인원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968789"/>
                  </a:ext>
                </a:extLst>
              </a:tr>
              <a:tr h="3211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046279"/>
                  </a:ext>
                </a:extLst>
              </a:tr>
              <a:tr h="853667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20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의예</a:t>
                      </a:r>
                      <a:r>
                        <a:rPr lang="ko-KR" altLang="en-US" sz="20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endParaRPr 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가톨릭대</a:t>
                      </a:r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경북대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), 경희대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부산대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지역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)(20),</a:t>
                      </a:r>
                    </a:p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아주대(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연세대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미래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15), 울산대(12), 인하대(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endParaRPr lang="en-US" altLang="ko-KR" sz="16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중앙대(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한양대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140(4↓)</a:t>
                      </a:r>
                      <a:endParaRPr lang="ko-KR" altLang="ko-KR" sz="18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144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603801"/>
                  </a:ext>
                </a:extLst>
              </a:tr>
              <a:tr h="447718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치의예</a:t>
                      </a:r>
                      <a:r>
                        <a:rPr lang="ko-KR" altLang="en-US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endParaRPr lang="ko-KR" sz="20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경북대(5), 경희대(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), 연세대(1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26(8↓)</a:t>
                      </a:r>
                      <a:endParaRPr lang="ko-KR" sz="18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283153"/>
                  </a:ext>
                </a:extLst>
              </a:tr>
              <a:tr h="447718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한의예</a:t>
                      </a:r>
                      <a:r>
                        <a:rPr lang="ko-KR" altLang="en-US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endParaRPr lang="ko-KR" sz="20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경희대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_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자연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16),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경희대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_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인문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(5)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21(9↓)</a:t>
                      </a:r>
                      <a:endParaRPr lang="ko-KR" sz="18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063216"/>
                  </a:ext>
                </a:extLst>
              </a:tr>
              <a:tr h="447718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20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수의예</a:t>
                      </a:r>
                      <a:r>
                        <a:rPr lang="ko-KR" altLang="en-US" sz="20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endParaRPr lang="ko-KR" sz="20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건국대(9), 경북대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18(5↓)</a:t>
                      </a:r>
                      <a:endParaRPr lang="ko-KR" sz="18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553101"/>
                  </a:ext>
                </a:extLst>
              </a:tr>
              <a:tr h="6556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약학과</a:t>
                      </a:r>
                      <a:endParaRPr lang="ko-KR" sz="20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경희대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(8),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고려대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세종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)(10),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동국대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(6),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부산대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지역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)(10),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성균관대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(5),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연세대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(5),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중앙대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(20)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endParaRPr 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64(64↑)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916925"/>
                  </a:ext>
                </a:extLst>
              </a:tr>
              <a:tr h="51088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합계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sz="2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269(38↑)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231</a:t>
                      </a:r>
                      <a:endParaRPr 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317723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7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변화포인트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40316"/>
              </p:ext>
            </p:extLst>
          </p:nvPr>
        </p:nvGraphicFramePr>
        <p:xfrm>
          <a:off x="738553" y="1711693"/>
          <a:ext cx="10796960" cy="41791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19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10//2(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11/20(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11/21(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11/26(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3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가톨릭대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울산대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바이오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미정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성균관대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03112"/>
                  </a:ext>
                </a:extLst>
              </a:tr>
              <a:tr h="3557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11/27(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11/28(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12/4(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12/5(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115511"/>
                  </a:ext>
                </a:extLst>
              </a:tr>
              <a:tr h="4971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부산대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아주대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인하대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미정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103648"/>
                  </a:ext>
                </a:extLst>
              </a:tr>
              <a:tr h="128367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경북대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중앙대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한양대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고려대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세종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7049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의학계열 논술 </a:t>
            </a:r>
            <a:r>
              <a:rPr lang="ko-KR" altLang="en-US" sz="2400" b="1" dirty="0" err="1" smtClean="0"/>
              <a:t>신설전형</a:t>
            </a:r>
            <a:r>
              <a:rPr lang="ko-KR" altLang="en-US" sz="2400" b="1" dirty="0" smtClean="0"/>
              <a:t> 추가 및 일정 변화</a:t>
            </a:r>
            <a:endParaRPr lang="ko-KR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38552" y="5952395"/>
            <a:ext cx="1125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FF00"/>
                </a:solidFill>
              </a:rPr>
              <a:t>★ 약대 </a:t>
            </a:r>
            <a:r>
              <a:rPr lang="en-US" altLang="ko-KR" b="1" dirty="0" smtClean="0">
                <a:solidFill>
                  <a:srgbClr val="FFFF00"/>
                </a:solidFill>
              </a:rPr>
              <a:t>7</a:t>
            </a:r>
            <a:r>
              <a:rPr lang="ko-KR" altLang="en-US" b="1" dirty="0" smtClean="0">
                <a:solidFill>
                  <a:srgbClr val="FFFF00"/>
                </a:solidFill>
              </a:rPr>
              <a:t>개 대학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논술선발</a:t>
            </a:r>
            <a:r>
              <a:rPr lang="en-US" altLang="ko-KR" b="1" dirty="0" smtClean="0">
                <a:solidFill>
                  <a:srgbClr val="FFFF00"/>
                </a:solidFill>
              </a:rPr>
              <a:t>, </a:t>
            </a:r>
            <a:r>
              <a:rPr lang="ko-KR" altLang="en-US" b="1" dirty="0" smtClean="0">
                <a:solidFill>
                  <a:srgbClr val="FFFF00"/>
                </a:solidFill>
              </a:rPr>
              <a:t>부산대</a:t>
            </a:r>
            <a:r>
              <a:rPr lang="en-US" altLang="ko-KR" b="1" dirty="0" smtClean="0">
                <a:solidFill>
                  <a:srgbClr val="FFFF00"/>
                </a:solidFill>
              </a:rPr>
              <a:t>(</a:t>
            </a:r>
            <a:r>
              <a:rPr lang="ko-KR" altLang="en-US" b="1" dirty="0" smtClean="0">
                <a:solidFill>
                  <a:srgbClr val="FFFF00"/>
                </a:solidFill>
              </a:rPr>
              <a:t>지역인재</a:t>
            </a:r>
            <a:r>
              <a:rPr lang="en-US" altLang="ko-KR" b="1" dirty="0" smtClean="0">
                <a:solidFill>
                  <a:srgbClr val="FFFF00"/>
                </a:solidFill>
              </a:rPr>
              <a:t>)_</a:t>
            </a:r>
            <a:r>
              <a:rPr lang="ko-KR" altLang="en-US" b="1" dirty="0" smtClean="0">
                <a:solidFill>
                  <a:srgbClr val="FFFF00"/>
                </a:solidFill>
              </a:rPr>
              <a:t>의</a:t>
            </a:r>
            <a:r>
              <a:rPr lang="en-US" altLang="ko-KR" b="1" dirty="0" smtClean="0">
                <a:solidFill>
                  <a:srgbClr val="FFFF00"/>
                </a:solidFill>
              </a:rPr>
              <a:t>/</a:t>
            </a:r>
            <a:r>
              <a:rPr lang="ko-KR" altLang="en-US" b="1" dirty="0" smtClean="0">
                <a:solidFill>
                  <a:srgbClr val="FFFF00"/>
                </a:solidFill>
              </a:rPr>
              <a:t>약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논술신설</a:t>
            </a:r>
            <a:r>
              <a:rPr lang="en-US" altLang="ko-KR" b="1" dirty="0" smtClean="0">
                <a:solidFill>
                  <a:srgbClr val="FFFF00"/>
                </a:solidFill>
              </a:rPr>
              <a:t>, </a:t>
            </a:r>
            <a:r>
              <a:rPr lang="ko-KR" altLang="en-US" b="1" dirty="0" err="1">
                <a:solidFill>
                  <a:srgbClr val="FFFF00"/>
                </a:solidFill>
              </a:rPr>
              <a:t>일부대학</a:t>
            </a:r>
            <a:r>
              <a:rPr lang="ko-KR" altLang="en-US" b="1" dirty="0">
                <a:solidFill>
                  <a:srgbClr val="FFFF00"/>
                </a:solidFill>
              </a:rPr>
              <a:t> 논술 일정변경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3720" y="4226163"/>
            <a:ext cx="2626646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772140" y="4972392"/>
            <a:ext cx="2626646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780257" y="5527407"/>
            <a:ext cx="2626646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6170731" y="2471000"/>
            <a:ext cx="2626646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6170731" y="2157857"/>
            <a:ext cx="2626646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6170731" y="3188670"/>
            <a:ext cx="2626646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773720" y="2768144"/>
            <a:ext cx="2626646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772140" y="4226163"/>
            <a:ext cx="2626646" cy="30777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>
              <a:solidFill>
                <a:srgbClr val="FFFF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2140" y="2768144"/>
            <a:ext cx="2626646" cy="307777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2140" y="4702812"/>
            <a:ext cx="2626646" cy="307777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67855" y="3034781"/>
            <a:ext cx="2626646" cy="307777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>
              <a:solidFill>
                <a:srgbClr val="FFFF00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5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5" grpId="0" animBg="1"/>
      <p:bldP spid="35" grpId="1" animBg="1"/>
      <p:bldP spid="36" grpId="0" animBg="1"/>
      <p:bldP spid="37" grpId="0" animBg="1"/>
      <p:bldP spid="39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5992" y="1784841"/>
            <a:ext cx="113332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대학별 특징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0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대학별 의학계열 논술 특징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144446"/>
              </p:ext>
            </p:extLst>
          </p:nvPr>
        </p:nvGraphicFramePr>
        <p:xfrm>
          <a:off x="394059" y="1129761"/>
          <a:ext cx="11440898" cy="4187504"/>
        </p:xfrm>
        <a:graphic>
          <a:graphicData uri="http://schemas.openxmlformats.org/drawingml/2006/table">
            <a:tbl>
              <a:tblPr/>
              <a:tblGrid>
                <a:gridCol w="817519">
                  <a:extLst>
                    <a:ext uri="{9D8B030D-6E8A-4147-A177-3AD203B41FA5}">
                      <a16:colId xmlns:a16="http://schemas.microsoft.com/office/drawing/2014/main" val="324430798"/>
                    </a:ext>
                  </a:extLst>
                </a:gridCol>
                <a:gridCol w="817519">
                  <a:extLst>
                    <a:ext uri="{9D8B030D-6E8A-4147-A177-3AD203B41FA5}">
                      <a16:colId xmlns:a16="http://schemas.microsoft.com/office/drawing/2014/main" val="3729887537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2806446940"/>
                    </a:ext>
                  </a:extLst>
                </a:gridCol>
                <a:gridCol w="8717289">
                  <a:extLst>
                    <a:ext uri="{9D8B030D-6E8A-4147-A177-3AD203B41FA5}">
                      <a16:colId xmlns:a16="http://schemas.microsoft.com/office/drawing/2014/main" val="4258128165"/>
                    </a:ext>
                  </a:extLst>
                </a:gridCol>
              </a:tblGrid>
              <a:tr h="3393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대학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고사시간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모집단위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출제 원칙과 방향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944586"/>
                  </a:ext>
                </a:extLst>
              </a:tr>
              <a:tr h="67063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가톨릭대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100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의예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수리논술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고교 교육과정의 내용과 수준에 맞는 문제 출제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수리과학적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개념에 대한 통합적 이해 정도를 파악하고 관련된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문제해결력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및 논리력을 평가하고 측정함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6171"/>
                  </a:ext>
                </a:extLst>
              </a:tr>
              <a:tr h="10884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건국대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100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수의예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(2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+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(2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논술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 err="1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과학논술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생명과학 지정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배점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70% +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(30%)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고교 교육과정에서 습득한 수리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 등 자연계 관련 지문을 제시하고 이를 근거로 출제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다양한 내용의 지문을 바탕으로 통합적 이해력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논증력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표현력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추론 능력 평가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사고와 추론의 최종적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결과물뿐만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아니라 추론 과정까지 평가할 수 있도록 출제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813817"/>
                  </a:ext>
                </a:extLst>
              </a:tr>
              <a:tr h="67063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경북대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100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의예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치의예</a:t>
                      </a:r>
                      <a:endParaRPr lang="en-US" altLang="ko-KR" sz="1400" kern="0" spc="0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수의예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 내외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 err="1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문제별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400" kern="0" spc="0" dirty="0" err="1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소문항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있음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답안 유형은 논술형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약술형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풀이형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최고점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350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최저점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0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992713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대학별 의학계열 논술 특징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273834"/>
              </p:ext>
            </p:extLst>
          </p:nvPr>
        </p:nvGraphicFramePr>
        <p:xfrm>
          <a:off x="391889" y="1129761"/>
          <a:ext cx="11443068" cy="4187504"/>
        </p:xfrm>
        <a:graphic>
          <a:graphicData uri="http://schemas.openxmlformats.org/drawingml/2006/table">
            <a:tbl>
              <a:tblPr/>
              <a:tblGrid>
                <a:gridCol w="836020">
                  <a:extLst>
                    <a:ext uri="{9D8B030D-6E8A-4147-A177-3AD203B41FA5}">
                      <a16:colId xmlns:a16="http://schemas.microsoft.com/office/drawing/2014/main" val="1311466598"/>
                    </a:ext>
                  </a:extLst>
                </a:gridCol>
                <a:gridCol w="801188">
                  <a:extLst>
                    <a:ext uri="{9D8B030D-6E8A-4147-A177-3AD203B41FA5}">
                      <a16:colId xmlns:a16="http://schemas.microsoft.com/office/drawing/2014/main" val="3778389050"/>
                    </a:ext>
                  </a:extLst>
                </a:gridCol>
                <a:gridCol w="1079863">
                  <a:extLst>
                    <a:ext uri="{9D8B030D-6E8A-4147-A177-3AD203B41FA5}">
                      <a16:colId xmlns:a16="http://schemas.microsoft.com/office/drawing/2014/main" val="4192482431"/>
                    </a:ext>
                  </a:extLst>
                </a:gridCol>
                <a:gridCol w="8725997">
                  <a:extLst>
                    <a:ext uri="{9D8B030D-6E8A-4147-A177-3AD203B41FA5}">
                      <a16:colId xmlns:a16="http://schemas.microsoft.com/office/drawing/2014/main" val="3481214147"/>
                    </a:ext>
                  </a:extLst>
                </a:gridCol>
              </a:tblGrid>
              <a:tr h="347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대학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고사시간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모집단위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출제 원칙과 방향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212359"/>
                  </a:ext>
                </a:extLst>
              </a:tr>
              <a:tr h="34799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경희대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120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의예</a:t>
                      </a: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치의예</a:t>
                      </a: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한의예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 내외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수학과 과학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물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I+II,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화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I+II,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I+II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과목 선택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 기본 개념에 대한 이해도와 응용력을 기반으로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다양한 </a:t>
                      </a:r>
                      <a:endParaRPr lang="en-US" altLang="ko-KR" sz="1400" kern="0" spc="0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자연현상을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해석하고 논리적으로 설명하는 문제 출제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과학적 지식 뿐만 아니라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통합적인 사고능력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실제 상황에 적용하는 활용능력을 종합적으로 평가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295240"/>
                  </a:ext>
                </a:extLst>
              </a:tr>
              <a:tr h="347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120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약학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4~6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 내외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수학의 기본 개념에 대한 이해도와 응용력을 기반으로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다양한 자연현상을 해석하고 논리적으로 </a:t>
                      </a:r>
                      <a:endParaRPr lang="en-US" altLang="ko-KR" sz="1400" kern="0" spc="0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설명하는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 출제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출제 유형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제시문과 논제로 구성된 자료 제시형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830806"/>
                  </a:ext>
                </a:extLst>
              </a:tr>
              <a:tr h="347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고려대</a:t>
                      </a:r>
                      <a:endParaRPr lang="en-US" altLang="ko-KR" sz="1400" kern="0" spc="0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세종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90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약학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 내외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수리과학적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개념에 대한 통합적 이해 정도를 파악하고 관련된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문제해결력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및 논리력을 평가함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고교 교육과정 범위에서 교과서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수능 기출문제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모의고사 기출문제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EBS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및 수능 교재 등을 참고하여 출제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790076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0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대학별 의학계열 논술 특징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05899"/>
              </p:ext>
            </p:extLst>
          </p:nvPr>
        </p:nvGraphicFramePr>
        <p:xfrm>
          <a:off x="391889" y="1129761"/>
          <a:ext cx="11443068" cy="5003597"/>
        </p:xfrm>
        <a:graphic>
          <a:graphicData uri="http://schemas.openxmlformats.org/drawingml/2006/table">
            <a:tbl>
              <a:tblPr/>
              <a:tblGrid>
                <a:gridCol w="818608">
                  <a:extLst>
                    <a:ext uri="{9D8B030D-6E8A-4147-A177-3AD203B41FA5}">
                      <a16:colId xmlns:a16="http://schemas.microsoft.com/office/drawing/2014/main" val="1850201598"/>
                    </a:ext>
                  </a:extLst>
                </a:gridCol>
                <a:gridCol w="809898">
                  <a:extLst>
                    <a:ext uri="{9D8B030D-6E8A-4147-A177-3AD203B41FA5}">
                      <a16:colId xmlns:a16="http://schemas.microsoft.com/office/drawing/2014/main" val="4280094133"/>
                    </a:ext>
                  </a:extLst>
                </a:gridCol>
                <a:gridCol w="1062445">
                  <a:extLst>
                    <a:ext uri="{9D8B030D-6E8A-4147-A177-3AD203B41FA5}">
                      <a16:colId xmlns:a16="http://schemas.microsoft.com/office/drawing/2014/main" val="3711662422"/>
                    </a:ext>
                  </a:extLst>
                </a:gridCol>
                <a:gridCol w="8752117">
                  <a:extLst>
                    <a:ext uri="{9D8B030D-6E8A-4147-A177-3AD203B41FA5}">
                      <a16:colId xmlns:a16="http://schemas.microsoft.com/office/drawing/2014/main" val="2422592462"/>
                    </a:ext>
                  </a:extLst>
                </a:gridCol>
              </a:tblGrid>
              <a:tr h="3634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대학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고사시간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모집단위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출제 원칙과 방향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402560"/>
                  </a:ext>
                </a:extLst>
              </a:tr>
              <a:tr h="10580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동국대</a:t>
                      </a:r>
                      <a:endParaRPr lang="en-US" altLang="ko-KR" sz="1400" kern="0" spc="0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바이오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90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약학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풀이과정 중심의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수리논술 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소문항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출제 가능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출제 유형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고교 교육과정의 수학적 개념에 대한 이해도 및 적용 능력 등을 평가하는 풀이과정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중심의</a:t>
                      </a:r>
                      <a:endParaRPr lang="en-US" altLang="ko-KR" sz="1400" kern="0" spc="0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수리논술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048245"/>
                  </a:ext>
                </a:extLst>
              </a:tr>
              <a:tr h="24392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부산대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100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의예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약학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수리논술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공통문항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II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선택문항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(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유형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1), (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유형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2)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택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유형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1)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I,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II,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미적분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유형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2)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I,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II,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기하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고등학교 수학교과 교육과정 내에서 출제하여 평가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수학교과에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대한 지식 정도와 이해력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문제해결능력 및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서술능력을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평가 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058221"/>
                  </a:ext>
                </a:extLst>
              </a:tr>
              <a:tr h="11403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성균관대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100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약학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수리논술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err="1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과학논술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 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물리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Ⅰ/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화학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Ⅰ /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생명과학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Ⅰ 3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 과목 중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 과목 선택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※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시험 당일 문제지 수령 후 선택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225535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2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대학별 의학계열 논술 특징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699963"/>
              </p:ext>
            </p:extLst>
          </p:nvPr>
        </p:nvGraphicFramePr>
        <p:xfrm>
          <a:off x="391889" y="1096380"/>
          <a:ext cx="11443062" cy="4650422"/>
        </p:xfrm>
        <a:graphic>
          <a:graphicData uri="http://schemas.openxmlformats.org/drawingml/2006/table">
            <a:tbl>
              <a:tblPr/>
              <a:tblGrid>
                <a:gridCol w="809894">
                  <a:extLst>
                    <a:ext uri="{9D8B030D-6E8A-4147-A177-3AD203B41FA5}">
                      <a16:colId xmlns:a16="http://schemas.microsoft.com/office/drawing/2014/main" val="3603321729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227241094"/>
                    </a:ext>
                  </a:extLst>
                </a:gridCol>
                <a:gridCol w="1062446">
                  <a:extLst>
                    <a:ext uri="{9D8B030D-6E8A-4147-A177-3AD203B41FA5}">
                      <a16:colId xmlns:a16="http://schemas.microsoft.com/office/drawing/2014/main" val="1374566184"/>
                    </a:ext>
                  </a:extLst>
                </a:gridCol>
                <a:gridCol w="8743408">
                  <a:extLst>
                    <a:ext uri="{9D8B030D-6E8A-4147-A177-3AD203B41FA5}">
                      <a16:colId xmlns:a16="http://schemas.microsoft.com/office/drawing/2014/main" val="2661819322"/>
                    </a:ext>
                  </a:extLst>
                </a:gridCol>
              </a:tblGrid>
              <a:tr h="3200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대학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고사시간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모집단위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출제 원칙과 방향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873795"/>
                  </a:ext>
                </a:extLst>
              </a:tr>
              <a:tr h="17196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아주대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120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의예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수리논술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2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err="1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과학논술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생명과학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I+ 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생명과학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II)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출제경향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수리논술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수리적 분석력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응용력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창의력을 측정하는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문제출제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과학논술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자연과학적 분석력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응용력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창의력을 측정하는 문제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894718"/>
                  </a:ext>
                </a:extLst>
              </a:tr>
              <a:tr h="25436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연세대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150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치의예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약학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(60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II,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미적분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확률과 통계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실용 수학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기하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경제 수학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수학과제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탐구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(40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통합과학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과학탐구실험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과학사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생활과 과학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융합과학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II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수준까지 출제될 수 있으며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II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수준의 심화 개념은 제시문에서 기본 개념을 설명함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치의예과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화학 및 생명과학 중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과목 선택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약학과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물리학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화학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생명과학 중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과목 선택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※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지정된 </a:t>
                      </a:r>
                      <a:r>
                        <a:rPr lang="ko-KR" altLang="en-US" sz="1400" kern="0" spc="0" dirty="0" err="1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과탐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중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 과목 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선택</a:t>
                      </a:r>
                      <a:endParaRPr lang="en-US" altLang="ko-KR" sz="1400" kern="0" spc="0" dirty="0" smtClean="0">
                        <a:solidFill>
                          <a:srgbClr val="FFFF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원서접수 시 모집단위에 따라 지정된 응시과목 중 선택하여야 하며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원서접수 완료 이후 변경 불가능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979341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3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대학별 의학계열 논술 특징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259246"/>
              </p:ext>
            </p:extLst>
          </p:nvPr>
        </p:nvGraphicFramePr>
        <p:xfrm>
          <a:off x="391889" y="1124669"/>
          <a:ext cx="11443062" cy="4815863"/>
        </p:xfrm>
        <a:graphic>
          <a:graphicData uri="http://schemas.openxmlformats.org/drawingml/2006/table">
            <a:tbl>
              <a:tblPr/>
              <a:tblGrid>
                <a:gridCol w="809897">
                  <a:extLst>
                    <a:ext uri="{9D8B030D-6E8A-4147-A177-3AD203B41FA5}">
                      <a16:colId xmlns:a16="http://schemas.microsoft.com/office/drawing/2014/main" val="210593035"/>
                    </a:ext>
                  </a:extLst>
                </a:gridCol>
                <a:gridCol w="833522">
                  <a:extLst>
                    <a:ext uri="{9D8B030D-6E8A-4147-A177-3AD203B41FA5}">
                      <a16:colId xmlns:a16="http://schemas.microsoft.com/office/drawing/2014/main" val="1494179878"/>
                    </a:ext>
                  </a:extLst>
                </a:gridCol>
                <a:gridCol w="1059814">
                  <a:extLst>
                    <a:ext uri="{9D8B030D-6E8A-4147-A177-3AD203B41FA5}">
                      <a16:colId xmlns:a16="http://schemas.microsoft.com/office/drawing/2014/main" val="686613409"/>
                    </a:ext>
                  </a:extLst>
                </a:gridCol>
                <a:gridCol w="8739829">
                  <a:extLst>
                    <a:ext uri="{9D8B030D-6E8A-4147-A177-3AD203B41FA5}">
                      <a16:colId xmlns:a16="http://schemas.microsoft.com/office/drawing/2014/main" val="808424209"/>
                    </a:ext>
                  </a:extLst>
                </a:gridCol>
              </a:tblGrid>
              <a:tr h="2251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대학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고사시간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모집단위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출제 원칙과 방향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515981"/>
                  </a:ext>
                </a:extLst>
              </a:tr>
              <a:tr h="13571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연세대</a:t>
                      </a:r>
                      <a:endParaRPr lang="en-US" altLang="ko-KR" sz="1400" kern="0" spc="0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미래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100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의예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문제 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물리학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I,II /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화학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I,II /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생명과학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I, II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 교과목 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선택</a:t>
                      </a:r>
                      <a:endParaRPr lang="en-US" altLang="ko-KR" sz="1400" kern="0" spc="0" dirty="0" smtClean="0">
                        <a:solidFill>
                          <a:srgbClr val="FFFF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※ 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지정된 </a:t>
                      </a:r>
                      <a:r>
                        <a:rPr lang="ko-KR" altLang="en-US" sz="1400" kern="0" spc="0" dirty="0" err="1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과탐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중 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 과목 선택</a:t>
                      </a:r>
                      <a:endParaRPr lang="en-US" altLang="ko-KR" sz="1400" kern="0" spc="0" dirty="0" smtClean="0">
                        <a:solidFill>
                          <a:srgbClr val="FFFF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원서접수 시 모집단위에 따라 지정된 응시과목 중 선택하여야 하며 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원서접수 완료 이후 변경 불가능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 smtClean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206358"/>
                  </a:ext>
                </a:extLst>
              </a:tr>
              <a:tr h="30504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울산대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150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의예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수리논술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(300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고교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수학과정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(2015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개정교육과정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에서 배운 수리 과학적 개념에 대한 기초적이고 핵심적인 내용의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이해정도를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파악하고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이와 관련된 문제에 대한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해결능력과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해결한 결과에 대한 논리적인 표현력을 평가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err="1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의학논술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(300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고등학교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수준의 다양한 주제와 현실적인 이슈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특히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의학과 관련된 주제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에 대한 논리적이고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창의적인</a:t>
                      </a:r>
                      <a:endParaRPr lang="en-US" altLang="ko-KR" sz="1400" kern="0" spc="0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사고능력과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주어진 주제에 대한 이해력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자기주장을 체계적으로 표현할 수 있는 능력을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평가</a:t>
                      </a:r>
                      <a:endParaRPr lang="en-US" altLang="ko-KR" sz="1400" kern="0" spc="0" dirty="0" smtClean="0"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지문은 영어로 출제될 수도 있음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 서로 다른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과목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동일과목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Ⅰ+Ⅱ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는 인정하지 않음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702978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1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대학별 의학계열 논술 특징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082049"/>
              </p:ext>
            </p:extLst>
          </p:nvPr>
        </p:nvGraphicFramePr>
        <p:xfrm>
          <a:off x="391889" y="1124669"/>
          <a:ext cx="11443062" cy="5250830"/>
        </p:xfrm>
        <a:graphic>
          <a:graphicData uri="http://schemas.openxmlformats.org/drawingml/2006/table">
            <a:tbl>
              <a:tblPr/>
              <a:tblGrid>
                <a:gridCol w="818602">
                  <a:extLst>
                    <a:ext uri="{9D8B030D-6E8A-4147-A177-3AD203B41FA5}">
                      <a16:colId xmlns:a16="http://schemas.microsoft.com/office/drawing/2014/main" val="2807533623"/>
                    </a:ext>
                  </a:extLst>
                </a:gridCol>
                <a:gridCol w="827315">
                  <a:extLst>
                    <a:ext uri="{9D8B030D-6E8A-4147-A177-3AD203B41FA5}">
                      <a16:colId xmlns:a16="http://schemas.microsoft.com/office/drawing/2014/main" val="4284093549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3721409681"/>
                    </a:ext>
                  </a:extLst>
                </a:gridCol>
                <a:gridCol w="8743408">
                  <a:extLst>
                    <a:ext uri="{9D8B030D-6E8A-4147-A177-3AD203B41FA5}">
                      <a16:colId xmlns:a16="http://schemas.microsoft.com/office/drawing/2014/main" val="3231712691"/>
                    </a:ext>
                  </a:extLst>
                </a:gridCol>
              </a:tblGrid>
              <a:tr h="2669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대학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고사시간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모집단위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출제 원칙과 방향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140" marR="41140" marT="11374" marB="113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914991"/>
                  </a:ext>
                </a:extLst>
              </a:tr>
              <a:tr h="2669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인하대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120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의예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수리논술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3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(8~10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논제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제시문은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교과서 중심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322794"/>
                  </a:ext>
                </a:extLst>
              </a:tr>
              <a:tr h="835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중앙대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120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의예</a:t>
                      </a: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약학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수리논술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</a:t>
                      </a:r>
                      <a:endParaRPr lang="ko-KR" altLang="en-US" sz="1400" kern="0" spc="0" dirty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과학논술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물리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I,II,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화학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I,II,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생명과학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I,II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택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 (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원서접수 시 응시과목 선택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출제수준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고등학교 교육과정의 내용과 수준에 맞추어 출제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대학에서의 수학에 필요한 사고력과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쓰기능력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측정에 중점을 둔 출제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988862"/>
                  </a:ext>
                </a:extLst>
              </a:tr>
              <a:tr h="835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한양대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90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의예</a:t>
                      </a:r>
                      <a:endParaRPr lang="ko-KR" altLang="en-US" sz="1400" kern="0" spc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수리논술 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1~2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 err="1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소문항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2~3</a:t>
                      </a:r>
                      <a:r>
                        <a:rPr lang="ko-KR" altLang="en-US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</a:t>
                      </a: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 smtClean="0">
                        <a:solidFill>
                          <a:srgbClr val="FFFF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단답형 문제를 지양하고 고등학교 수학의 다양한 주제들을 통합교과적으로 출제함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학생들이 수학 교과서에 있는 정의들을 기본으로 하여 제시문을 이해하고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이를 바탕으로 창의력을 발휘하여 논리적으로 문제가 요구하는 결론에 도달할 수 있는지를 평가함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400" kern="0" spc="0" dirty="0" smtClean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 </a:t>
                      </a:r>
                      <a:r>
                        <a:rPr lang="ko-KR" altLang="en-US" sz="1400" kern="0" spc="0" dirty="0" err="1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인문논술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rgbClr val="FFFF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문항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인문계열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인문논술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및 상경계열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인문논술과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상동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제시문에 나타난 주장과 근거를 활용하여 자신만의 종합적 의견과 정합적인 방식으로 결론을 도출하는 과정을 통해 지원자의 창의적 적용 능력과 분석적 사고 능력을 평가하는 통합논술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906608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3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5992" y="1784841"/>
            <a:ext cx="11333285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8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 전략</a:t>
            </a:r>
            <a:endParaRPr lang="ko-KR" altLang="en-US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8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의학계열 논술 합격생 모의고사 평균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8553" y="1243021"/>
            <a:ext cx="2998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의예과 합격생 평균</a:t>
            </a:r>
            <a:endParaRPr lang="ko-KR" altLang="en-US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165872"/>
              </p:ext>
            </p:extLst>
          </p:nvPr>
        </p:nvGraphicFramePr>
        <p:xfrm>
          <a:off x="738554" y="1637573"/>
          <a:ext cx="10796960" cy="1035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6640">
                  <a:extLst>
                    <a:ext uri="{9D8B030D-6E8A-4147-A177-3AD203B41FA5}">
                      <a16:colId xmlns:a16="http://schemas.microsoft.com/office/drawing/2014/main" val="1042390088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464065525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436573302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793366761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628342443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922328142"/>
                    </a:ext>
                  </a:extLst>
                </a:gridCol>
                <a:gridCol w="2018560">
                  <a:extLst>
                    <a:ext uri="{9D8B030D-6E8A-4147-A177-3AD203B41FA5}">
                      <a16:colId xmlns:a16="http://schemas.microsoft.com/office/drawing/2014/main" val="3779615141"/>
                    </a:ext>
                  </a:extLst>
                </a:gridCol>
                <a:gridCol w="2018560">
                  <a:extLst>
                    <a:ext uri="{9D8B030D-6E8A-4147-A177-3AD203B41FA5}">
                      <a16:colId xmlns:a16="http://schemas.microsoft.com/office/drawing/2014/main" val="1344213798"/>
                    </a:ext>
                  </a:extLst>
                </a:gridCol>
              </a:tblGrid>
              <a:tr h="34509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6평 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수능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6평 / 9평 / </a:t>
                      </a:r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수능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398042"/>
                  </a:ext>
                </a:extLst>
              </a:tr>
              <a:tr h="345098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수학 </a:t>
                      </a:r>
                      <a:r>
                        <a:rPr lang="ko-KR" sz="1600" b="1" u="none" strike="noStrike" dirty="0" err="1">
                          <a:solidFill>
                            <a:srgbClr val="FFFF00"/>
                          </a:solidFill>
                          <a:effectLst/>
                        </a:rPr>
                        <a:t>평균백분위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과학 </a:t>
                      </a:r>
                      <a:r>
                        <a:rPr 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평균백분위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350128"/>
                  </a:ext>
                </a:extLst>
              </a:tr>
              <a:tr h="3450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96.0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94.0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96.5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93.8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95.8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95.0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96.4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94.6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113550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446999"/>
              </p:ext>
            </p:extLst>
          </p:nvPr>
        </p:nvGraphicFramePr>
        <p:xfrm>
          <a:off x="738554" y="3271544"/>
          <a:ext cx="10796962" cy="1035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6640">
                  <a:extLst>
                    <a:ext uri="{9D8B030D-6E8A-4147-A177-3AD203B41FA5}">
                      <a16:colId xmlns:a16="http://schemas.microsoft.com/office/drawing/2014/main" val="59385686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248234529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1023416348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767715929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75633304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1350583427"/>
                    </a:ext>
                  </a:extLst>
                </a:gridCol>
                <a:gridCol w="2018561">
                  <a:extLst>
                    <a:ext uri="{9D8B030D-6E8A-4147-A177-3AD203B41FA5}">
                      <a16:colId xmlns:a16="http://schemas.microsoft.com/office/drawing/2014/main" val="1740439795"/>
                    </a:ext>
                  </a:extLst>
                </a:gridCol>
                <a:gridCol w="2018561">
                  <a:extLst>
                    <a:ext uri="{9D8B030D-6E8A-4147-A177-3AD203B41FA5}">
                      <a16:colId xmlns:a16="http://schemas.microsoft.com/office/drawing/2014/main" val="2232016376"/>
                    </a:ext>
                  </a:extLst>
                </a:gridCol>
              </a:tblGrid>
              <a:tr h="34509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수능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6평 / 9평 / </a:t>
                      </a:r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수능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079550"/>
                  </a:ext>
                </a:extLst>
              </a:tr>
              <a:tr h="345098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수학 </a:t>
                      </a:r>
                      <a:r>
                        <a:rPr lang="ko-KR" sz="1600" b="1" u="none" strike="noStrike" dirty="0" err="1">
                          <a:solidFill>
                            <a:srgbClr val="FFFF00"/>
                          </a:solidFill>
                          <a:effectLst/>
                        </a:rPr>
                        <a:t>평균백분위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과학 </a:t>
                      </a:r>
                      <a:r>
                        <a:rPr lang="ko-KR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평균백분위</a:t>
                      </a:r>
                      <a:endParaRPr lang="ko-KR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203521"/>
                  </a:ext>
                </a:extLst>
              </a:tr>
              <a:tr h="3450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96.0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96.3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93.0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97.7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96.3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97.0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95.1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97.0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601895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393671"/>
              </p:ext>
            </p:extLst>
          </p:nvPr>
        </p:nvGraphicFramePr>
        <p:xfrm>
          <a:off x="738554" y="4923349"/>
          <a:ext cx="10796962" cy="10202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6640">
                  <a:extLst>
                    <a:ext uri="{9D8B030D-6E8A-4147-A177-3AD203B41FA5}">
                      <a16:colId xmlns:a16="http://schemas.microsoft.com/office/drawing/2014/main" val="821303865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22747954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817107995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3746288831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1039827052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301559776"/>
                    </a:ext>
                  </a:extLst>
                </a:gridCol>
                <a:gridCol w="2018561">
                  <a:extLst>
                    <a:ext uri="{9D8B030D-6E8A-4147-A177-3AD203B41FA5}">
                      <a16:colId xmlns:a16="http://schemas.microsoft.com/office/drawing/2014/main" val="724320779"/>
                    </a:ext>
                  </a:extLst>
                </a:gridCol>
                <a:gridCol w="2018561">
                  <a:extLst>
                    <a:ext uri="{9D8B030D-6E8A-4147-A177-3AD203B41FA5}">
                      <a16:colId xmlns:a16="http://schemas.microsoft.com/office/drawing/2014/main" val="3687599265"/>
                    </a:ext>
                  </a:extLst>
                </a:gridCol>
              </a:tblGrid>
              <a:tr h="34008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수능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6평 / 9평 / </a:t>
                      </a:r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수능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019247"/>
                  </a:ext>
                </a:extLst>
              </a:tr>
              <a:tr h="340084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과학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수학 </a:t>
                      </a:r>
                      <a:r>
                        <a:rPr lang="ko-KR" sz="1600" b="1" u="none" strike="noStrike" dirty="0" err="1">
                          <a:solidFill>
                            <a:srgbClr val="FFFF00"/>
                          </a:solidFill>
                          <a:effectLst/>
                        </a:rPr>
                        <a:t>평균백분위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과학 </a:t>
                      </a:r>
                      <a:r>
                        <a:rPr lang="ko-KR" altLang="ko-KR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평균백분위</a:t>
                      </a:r>
                      <a:endParaRPr lang="ko-KR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120038"/>
                  </a:ext>
                </a:extLst>
              </a:tr>
              <a:tr h="3400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97.7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97.0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94.7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94.3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94.7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99.0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95.7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96.8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66212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38554" y="2875836"/>
            <a:ext cx="558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치의예과 합격생 평균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38553" y="4539360"/>
            <a:ext cx="558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한의예과 합격생 평균</a:t>
            </a:r>
            <a:endParaRPr lang="ko-KR" altLang="en-US" b="1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1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의학계열 논술 합격생 모의논술 평균 및 최고 백분위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8552" y="1243021"/>
            <a:ext cx="6620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의예과 합격생 </a:t>
            </a:r>
            <a:r>
              <a:rPr lang="ko-KR" altLang="en-US" b="1" dirty="0" err="1" smtClean="0"/>
              <a:t>메가스터디</a:t>
            </a:r>
            <a:r>
              <a:rPr lang="ko-KR" altLang="en-US" b="1" dirty="0" smtClean="0"/>
              <a:t> 논술 모의고사 백분위 평균</a:t>
            </a:r>
            <a:endParaRPr lang="ko-KR" altLang="en-US" b="1" dirty="0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762728"/>
              </p:ext>
            </p:extLst>
          </p:nvPr>
        </p:nvGraphicFramePr>
        <p:xfrm>
          <a:off x="738553" y="1695406"/>
          <a:ext cx="5706210" cy="36729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2070">
                  <a:extLst>
                    <a:ext uri="{9D8B030D-6E8A-4147-A177-3AD203B41FA5}">
                      <a16:colId xmlns:a16="http://schemas.microsoft.com/office/drawing/2014/main" val="922328142"/>
                    </a:ext>
                  </a:extLst>
                </a:gridCol>
                <a:gridCol w="1902070">
                  <a:extLst>
                    <a:ext uri="{9D8B030D-6E8A-4147-A177-3AD203B41FA5}">
                      <a16:colId xmlns:a16="http://schemas.microsoft.com/office/drawing/2014/main" val="3779615141"/>
                    </a:ext>
                  </a:extLst>
                </a:gridCol>
                <a:gridCol w="1902070">
                  <a:extLst>
                    <a:ext uri="{9D8B030D-6E8A-4147-A177-3AD203B41FA5}">
                      <a16:colId xmlns:a16="http://schemas.microsoft.com/office/drawing/2014/main" val="1344213798"/>
                    </a:ext>
                  </a:extLst>
                </a:gridCol>
              </a:tblGrid>
              <a:tr h="6042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계열</a:t>
                      </a:r>
                      <a:endParaRPr 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메가 모의논술 백분위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(1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회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~7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회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398042"/>
                  </a:ext>
                </a:extLst>
              </a:tr>
              <a:tr h="604288">
                <a:tc vMerge="1">
                  <a:txBody>
                    <a:bodyPr/>
                    <a:lstStyle/>
                    <a:p>
                      <a:pPr algn="ctr" fontAlgn="ctr"/>
                      <a:endParaRPr lang="ko-KR" sz="16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백분위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최고 백분위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350128"/>
                  </a:ext>
                </a:extLst>
              </a:tr>
              <a:tr h="821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의예과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2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89.3</a:t>
                      </a:r>
                      <a:endParaRPr lang="en-US" altLang="ko-KR" sz="22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2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97.5</a:t>
                      </a:r>
                      <a:endParaRPr lang="en-US" altLang="ko-KR" sz="22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113550"/>
                  </a:ext>
                </a:extLst>
              </a:tr>
              <a:tr h="821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치의예과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2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87.2</a:t>
                      </a:r>
                      <a:endParaRPr lang="en-US" altLang="ko-KR" sz="22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2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98.2</a:t>
                      </a:r>
                      <a:endParaRPr lang="en-US" altLang="ko-KR" sz="22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779111"/>
                  </a:ext>
                </a:extLst>
              </a:tr>
              <a:tr h="821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한의예과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2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82.2</a:t>
                      </a:r>
                      <a:endParaRPr lang="en-US" altLang="ko-KR" sz="22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2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95.1</a:t>
                      </a:r>
                      <a:endParaRPr lang="en-US" altLang="ko-KR" sz="22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498722"/>
                  </a:ext>
                </a:extLst>
              </a:tr>
            </a:tbl>
          </a:graphicData>
        </a:graphic>
      </p:graphicFrame>
      <p:graphicFrame>
        <p:nvGraphicFramePr>
          <p:cNvPr id="8" name="차트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4145454"/>
              </p:ext>
            </p:extLst>
          </p:nvPr>
        </p:nvGraphicFramePr>
        <p:xfrm>
          <a:off x="6655777" y="1221523"/>
          <a:ext cx="4961793" cy="4620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9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의학계열 논술 합격생 모의고사 점수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8553" y="1243021"/>
            <a:ext cx="4294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사례</a:t>
            </a:r>
            <a:r>
              <a:rPr lang="en-US" altLang="ko-KR" b="1" dirty="0" smtClean="0"/>
              <a:t>.1 </a:t>
            </a:r>
            <a:r>
              <a:rPr lang="ko-KR" altLang="en-US" b="1" dirty="0" smtClean="0"/>
              <a:t>가톨릭대 의예과 합격</a:t>
            </a:r>
            <a:endParaRPr lang="ko-KR" altLang="en-US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939865"/>
              </p:ext>
            </p:extLst>
          </p:nvPr>
        </p:nvGraphicFramePr>
        <p:xfrm>
          <a:off x="738554" y="1637573"/>
          <a:ext cx="10796960" cy="1035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6640">
                  <a:extLst>
                    <a:ext uri="{9D8B030D-6E8A-4147-A177-3AD203B41FA5}">
                      <a16:colId xmlns:a16="http://schemas.microsoft.com/office/drawing/2014/main" val="1042390088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464065525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436573302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793366761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628342443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922328142"/>
                    </a:ext>
                  </a:extLst>
                </a:gridCol>
                <a:gridCol w="2018560">
                  <a:extLst>
                    <a:ext uri="{9D8B030D-6E8A-4147-A177-3AD203B41FA5}">
                      <a16:colId xmlns:a16="http://schemas.microsoft.com/office/drawing/2014/main" val="3779615141"/>
                    </a:ext>
                  </a:extLst>
                </a:gridCol>
                <a:gridCol w="2018560">
                  <a:extLst>
                    <a:ext uri="{9D8B030D-6E8A-4147-A177-3AD203B41FA5}">
                      <a16:colId xmlns:a16="http://schemas.microsoft.com/office/drawing/2014/main" val="1344213798"/>
                    </a:ext>
                  </a:extLst>
                </a:gridCol>
              </a:tblGrid>
              <a:tr h="34509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6평 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수능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논술모의고사 </a:t>
                      </a:r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백분위점수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398042"/>
                  </a:ext>
                </a:extLst>
              </a:tr>
              <a:tr h="345098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물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ko-KR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물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ko-KR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물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ko-KR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백분위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최고 </a:t>
                      </a:r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백분위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350128"/>
                  </a:ext>
                </a:extLst>
              </a:tr>
              <a:tr h="3450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99.7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113550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995767"/>
              </p:ext>
            </p:extLst>
          </p:nvPr>
        </p:nvGraphicFramePr>
        <p:xfrm>
          <a:off x="738554" y="3271544"/>
          <a:ext cx="10796962" cy="1035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6640">
                  <a:extLst>
                    <a:ext uri="{9D8B030D-6E8A-4147-A177-3AD203B41FA5}">
                      <a16:colId xmlns:a16="http://schemas.microsoft.com/office/drawing/2014/main" val="59385686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248234529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1023416348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767715929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75633304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1350583427"/>
                    </a:ext>
                  </a:extLst>
                </a:gridCol>
                <a:gridCol w="2018561">
                  <a:extLst>
                    <a:ext uri="{9D8B030D-6E8A-4147-A177-3AD203B41FA5}">
                      <a16:colId xmlns:a16="http://schemas.microsoft.com/office/drawing/2014/main" val="1740439795"/>
                    </a:ext>
                  </a:extLst>
                </a:gridCol>
                <a:gridCol w="2018561">
                  <a:extLst>
                    <a:ext uri="{9D8B030D-6E8A-4147-A177-3AD203B41FA5}">
                      <a16:colId xmlns:a16="http://schemas.microsoft.com/office/drawing/2014/main" val="2232016376"/>
                    </a:ext>
                  </a:extLst>
                </a:gridCol>
              </a:tblGrid>
              <a:tr h="34509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수능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논술모의고사 </a:t>
                      </a:r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백분위점수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079550"/>
                  </a:ext>
                </a:extLst>
              </a:tr>
              <a:tr h="345098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생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ko-KR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생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ko-KR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생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백분위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최고 </a:t>
                      </a:r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백분위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203521"/>
                  </a:ext>
                </a:extLst>
              </a:tr>
              <a:tr h="3450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91.9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601895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784888"/>
              </p:ext>
            </p:extLst>
          </p:nvPr>
        </p:nvGraphicFramePr>
        <p:xfrm>
          <a:off x="738554" y="4923349"/>
          <a:ext cx="10796962" cy="10202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6640">
                  <a:extLst>
                    <a:ext uri="{9D8B030D-6E8A-4147-A177-3AD203B41FA5}">
                      <a16:colId xmlns:a16="http://schemas.microsoft.com/office/drawing/2014/main" val="821303865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22747954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2817107995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3746288831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1039827052"/>
                    </a:ext>
                  </a:extLst>
                </a:gridCol>
                <a:gridCol w="1126640">
                  <a:extLst>
                    <a:ext uri="{9D8B030D-6E8A-4147-A177-3AD203B41FA5}">
                      <a16:colId xmlns:a16="http://schemas.microsoft.com/office/drawing/2014/main" val="301559776"/>
                    </a:ext>
                  </a:extLst>
                </a:gridCol>
                <a:gridCol w="2018561">
                  <a:extLst>
                    <a:ext uri="{9D8B030D-6E8A-4147-A177-3AD203B41FA5}">
                      <a16:colId xmlns:a16="http://schemas.microsoft.com/office/drawing/2014/main" val="724320779"/>
                    </a:ext>
                  </a:extLst>
                </a:gridCol>
                <a:gridCol w="2018561">
                  <a:extLst>
                    <a:ext uri="{9D8B030D-6E8A-4147-A177-3AD203B41FA5}">
                      <a16:colId xmlns:a16="http://schemas.microsoft.com/office/drawing/2014/main" val="3687599265"/>
                    </a:ext>
                  </a:extLst>
                </a:gridCol>
              </a:tblGrid>
              <a:tr h="34008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9평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수능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논술모의고사 </a:t>
                      </a:r>
                      <a:r>
                        <a:rPr lang="ko-KR" altLang="en-US" sz="1600" b="1" u="none" strike="noStrike" dirty="0" err="1" smtClean="0">
                          <a:solidFill>
                            <a:srgbClr val="FFFF00"/>
                          </a:solidFill>
                          <a:effectLst/>
                        </a:rPr>
                        <a:t>백분위점수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019247"/>
                  </a:ext>
                </a:extLst>
              </a:tr>
              <a:tr h="340084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물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ko-KR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물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ko-KR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수학</a:t>
                      </a:r>
                      <a:endParaRPr 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물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ko-KR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평균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백분위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최고 </a:t>
                      </a:r>
                      <a:r>
                        <a:rPr 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백분위</a:t>
                      </a:r>
                      <a:endParaRPr 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120038"/>
                  </a:ext>
                </a:extLst>
              </a:tr>
              <a:tr h="3400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90.3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98.7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66212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38554" y="2875836"/>
            <a:ext cx="558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사례</a:t>
            </a:r>
            <a:r>
              <a:rPr lang="en-US" altLang="ko-KR" b="1" dirty="0" smtClean="0"/>
              <a:t>.2 </a:t>
            </a:r>
            <a:r>
              <a:rPr lang="ko-KR" altLang="en-US" b="1" dirty="0" smtClean="0"/>
              <a:t>경희대 의예과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건국대 </a:t>
            </a:r>
            <a:r>
              <a:rPr lang="ko-KR" altLang="en-US" b="1" dirty="0" err="1" smtClean="0"/>
              <a:t>수의예과</a:t>
            </a:r>
            <a:r>
              <a:rPr lang="ko-KR" altLang="en-US" b="1" dirty="0" smtClean="0"/>
              <a:t> 합격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38553" y="4539360"/>
            <a:ext cx="558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사례</a:t>
            </a:r>
            <a:r>
              <a:rPr lang="en-US" altLang="ko-KR" b="1" dirty="0" smtClean="0"/>
              <a:t>.3 </a:t>
            </a:r>
            <a:r>
              <a:rPr lang="ko-KR" altLang="en-US" b="1" dirty="0" smtClean="0"/>
              <a:t>중앙대 의예과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합격</a:t>
            </a:r>
            <a:endParaRPr lang="ko-KR" altLang="en-US" b="1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7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의학계열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논술전형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854277"/>
              </p:ext>
            </p:extLst>
          </p:nvPr>
        </p:nvGraphicFramePr>
        <p:xfrm>
          <a:off x="738550" y="1137693"/>
          <a:ext cx="10796971" cy="5032128"/>
        </p:xfrm>
        <a:graphic>
          <a:graphicData uri="http://schemas.openxmlformats.org/drawingml/2006/table">
            <a:tbl>
              <a:tblPr/>
              <a:tblGrid>
                <a:gridCol w="572384">
                  <a:extLst>
                    <a:ext uri="{9D8B030D-6E8A-4147-A177-3AD203B41FA5}">
                      <a16:colId xmlns:a16="http://schemas.microsoft.com/office/drawing/2014/main" val="3450070309"/>
                    </a:ext>
                  </a:extLst>
                </a:gridCol>
                <a:gridCol w="441841">
                  <a:extLst>
                    <a:ext uri="{9D8B030D-6E8A-4147-A177-3AD203B41FA5}">
                      <a16:colId xmlns:a16="http://schemas.microsoft.com/office/drawing/2014/main" val="1793490470"/>
                    </a:ext>
                  </a:extLst>
                </a:gridCol>
                <a:gridCol w="1538237">
                  <a:extLst>
                    <a:ext uri="{9D8B030D-6E8A-4147-A177-3AD203B41FA5}">
                      <a16:colId xmlns:a16="http://schemas.microsoft.com/office/drawing/2014/main" val="183190122"/>
                    </a:ext>
                  </a:extLst>
                </a:gridCol>
                <a:gridCol w="579462">
                  <a:extLst>
                    <a:ext uri="{9D8B030D-6E8A-4147-A177-3AD203B41FA5}">
                      <a16:colId xmlns:a16="http://schemas.microsoft.com/office/drawing/2014/main" val="3646439025"/>
                    </a:ext>
                  </a:extLst>
                </a:gridCol>
                <a:gridCol w="579462">
                  <a:extLst>
                    <a:ext uri="{9D8B030D-6E8A-4147-A177-3AD203B41FA5}">
                      <a16:colId xmlns:a16="http://schemas.microsoft.com/office/drawing/2014/main" val="2633186447"/>
                    </a:ext>
                  </a:extLst>
                </a:gridCol>
                <a:gridCol w="579462">
                  <a:extLst>
                    <a:ext uri="{9D8B030D-6E8A-4147-A177-3AD203B41FA5}">
                      <a16:colId xmlns:a16="http://schemas.microsoft.com/office/drawing/2014/main" val="974148138"/>
                    </a:ext>
                  </a:extLst>
                </a:gridCol>
                <a:gridCol w="975676">
                  <a:extLst>
                    <a:ext uri="{9D8B030D-6E8A-4147-A177-3AD203B41FA5}">
                      <a16:colId xmlns:a16="http://schemas.microsoft.com/office/drawing/2014/main" val="1547799936"/>
                    </a:ext>
                  </a:extLst>
                </a:gridCol>
                <a:gridCol w="975676">
                  <a:extLst>
                    <a:ext uri="{9D8B030D-6E8A-4147-A177-3AD203B41FA5}">
                      <a16:colId xmlns:a16="http://schemas.microsoft.com/office/drawing/2014/main" val="3286857370"/>
                    </a:ext>
                  </a:extLst>
                </a:gridCol>
                <a:gridCol w="383604">
                  <a:extLst>
                    <a:ext uri="{9D8B030D-6E8A-4147-A177-3AD203B41FA5}">
                      <a16:colId xmlns:a16="http://schemas.microsoft.com/office/drawing/2014/main" val="3887704212"/>
                    </a:ext>
                  </a:extLst>
                </a:gridCol>
                <a:gridCol w="383604">
                  <a:extLst>
                    <a:ext uri="{9D8B030D-6E8A-4147-A177-3AD203B41FA5}">
                      <a16:colId xmlns:a16="http://schemas.microsoft.com/office/drawing/2014/main" val="1487069805"/>
                    </a:ext>
                  </a:extLst>
                </a:gridCol>
                <a:gridCol w="578470">
                  <a:extLst>
                    <a:ext uri="{9D8B030D-6E8A-4147-A177-3AD203B41FA5}">
                      <a16:colId xmlns:a16="http://schemas.microsoft.com/office/drawing/2014/main" val="4272245957"/>
                    </a:ext>
                  </a:extLst>
                </a:gridCol>
                <a:gridCol w="578470">
                  <a:extLst>
                    <a:ext uri="{9D8B030D-6E8A-4147-A177-3AD203B41FA5}">
                      <a16:colId xmlns:a16="http://schemas.microsoft.com/office/drawing/2014/main" val="2752667383"/>
                    </a:ext>
                  </a:extLst>
                </a:gridCol>
                <a:gridCol w="578470">
                  <a:extLst>
                    <a:ext uri="{9D8B030D-6E8A-4147-A177-3AD203B41FA5}">
                      <a16:colId xmlns:a16="http://schemas.microsoft.com/office/drawing/2014/main" val="778759074"/>
                    </a:ext>
                  </a:extLst>
                </a:gridCol>
                <a:gridCol w="832339">
                  <a:extLst>
                    <a:ext uri="{9D8B030D-6E8A-4147-A177-3AD203B41FA5}">
                      <a16:colId xmlns:a16="http://schemas.microsoft.com/office/drawing/2014/main" val="2485596837"/>
                    </a:ext>
                  </a:extLst>
                </a:gridCol>
                <a:gridCol w="832339">
                  <a:extLst>
                    <a:ext uri="{9D8B030D-6E8A-4147-A177-3AD203B41FA5}">
                      <a16:colId xmlns:a16="http://schemas.microsoft.com/office/drawing/2014/main" val="2012610963"/>
                    </a:ext>
                  </a:extLst>
                </a:gridCol>
                <a:gridCol w="387475">
                  <a:extLst>
                    <a:ext uri="{9D8B030D-6E8A-4147-A177-3AD203B41FA5}">
                      <a16:colId xmlns:a16="http://schemas.microsoft.com/office/drawing/2014/main" val="3721459308"/>
                    </a:ext>
                  </a:extLst>
                </a:gridCol>
              </a:tblGrid>
              <a:tr h="467962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대학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모집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반영비율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학년도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학년도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08201"/>
                  </a:ext>
                </a:extLst>
              </a:tr>
              <a:tr h="6135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모집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인원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경쟁률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실질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경쟁률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논술점수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학생부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평균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추합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난도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모집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인원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경쟁률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실질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경쟁률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논술점수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학생부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평균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추합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922373"/>
                  </a:ext>
                </a:extLst>
              </a:tr>
              <a:tr h="449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건국대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수의예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194.67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62.2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95.8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8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18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235.3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60.4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91.3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698518"/>
                  </a:ext>
                </a:extLst>
              </a:tr>
              <a:tr h="583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가톨릭대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70 + 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교과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214.9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106.8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2.38 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8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18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161.8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679.29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(700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825983"/>
                  </a:ext>
                </a:extLst>
              </a:tr>
              <a:tr h="4221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아주대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 </a:t>
                      </a: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80 + </a:t>
                      </a: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교과 </a:t>
                      </a: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endParaRPr lang="ko-KR" altLang="en-US" sz="1200" b="1" kern="0" spc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248.80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45.3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3.41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ko-KR" sz="18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en-US" sz="18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242.40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59.6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2.89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232092"/>
                  </a:ext>
                </a:extLst>
              </a:tr>
              <a:tr h="583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미래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316.2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83.5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=</a:t>
                      </a:r>
                      <a:endParaRPr lang="en-US" sz="18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266.20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137781"/>
                  </a:ext>
                </a:extLst>
              </a:tr>
              <a:tr h="583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울산대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 </a:t>
                      </a: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 + </a:t>
                      </a: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교과 </a:t>
                      </a: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40</a:t>
                      </a:r>
                      <a:endParaRPr lang="ko-KR" altLang="en-US" sz="1200" b="1" kern="0" spc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113.67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96.66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296.77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(600</a:t>
                      </a:r>
                      <a:r>
                        <a:rPr lang="ko-KR" altLang="en-US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2.21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8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ko-KR" altLang="en-US" sz="18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111.08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67.16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327.75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(600</a:t>
                      </a:r>
                      <a:r>
                        <a:rPr lang="ko-KR" altLang="en-US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2.46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503365"/>
                  </a:ext>
                </a:extLst>
              </a:tr>
              <a:tr h="4221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인하대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 </a:t>
                      </a: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70 + </a:t>
                      </a: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교과 </a:t>
                      </a: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endParaRPr lang="ko-KR" altLang="en-US" sz="1200" b="1" kern="0" spc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487.80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63.8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80.95(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평균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2.24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=</a:t>
                      </a:r>
                      <a:endParaRPr lang="en-US" sz="18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381.00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233935"/>
                  </a:ext>
                </a:extLst>
              </a:tr>
              <a:tr h="449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중앙대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 + 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교과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 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출결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봉사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217.3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32.7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85.4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=</a:t>
                      </a:r>
                      <a:endParaRPr lang="en-US" sz="18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115.7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18.2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84.3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855150"/>
                  </a:ext>
                </a:extLst>
              </a:tr>
              <a:tr h="449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한양대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80 </a:t>
                      </a: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학생부종합평가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295.22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90.39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2.31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800" b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▼</a:t>
                      </a:r>
                      <a:endParaRPr lang="ko-KR" altLang="en-US" sz="1800" b="1" i="0" u="none" strike="noStrike" dirty="0" smtClean="0">
                        <a:solidFill>
                          <a:srgbClr val="00B0F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311.22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90.29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84166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7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의학계열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논술전형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834243"/>
              </p:ext>
            </p:extLst>
          </p:nvPr>
        </p:nvGraphicFramePr>
        <p:xfrm>
          <a:off x="738735" y="1136061"/>
          <a:ext cx="10796971" cy="4165203"/>
        </p:xfrm>
        <a:graphic>
          <a:graphicData uri="http://schemas.openxmlformats.org/drawingml/2006/table">
            <a:tbl>
              <a:tblPr/>
              <a:tblGrid>
                <a:gridCol w="573842">
                  <a:extLst>
                    <a:ext uri="{9D8B030D-6E8A-4147-A177-3AD203B41FA5}">
                      <a16:colId xmlns:a16="http://schemas.microsoft.com/office/drawing/2014/main" val="3450070309"/>
                    </a:ext>
                  </a:extLst>
                </a:gridCol>
                <a:gridCol w="442967">
                  <a:extLst>
                    <a:ext uri="{9D8B030D-6E8A-4147-A177-3AD203B41FA5}">
                      <a16:colId xmlns:a16="http://schemas.microsoft.com/office/drawing/2014/main" val="1793490470"/>
                    </a:ext>
                  </a:extLst>
                </a:gridCol>
                <a:gridCol w="1532964">
                  <a:extLst>
                    <a:ext uri="{9D8B030D-6E8A-4147-A177-3AD203B41FA5}">
                      <a16:colId xmlns:a16="http://schemas.microsoft.com/office/drawing/2014/main" val="183190122"/>
                    </a:ext>
                  </a:extLst>
                </a:gridCol>
                <a:gridCol w="583223">
                  <a:extLst>
                    <a:ext uri="{9D8B030D-6E8A-4147-A177-3AD203B41FA5}">
                      <a16:colId xmlns:a16="http://schemas.microsoft.com/office/drawing/2014/main" val="3646439025"/>
                    </a:ext>
                  </a:extLst>
                </a:gridCol>
                <a:gridCol w="583223">
                  <a:extLst>
                    <a:ext uri="{9D8B030D-6E8A-4147-A177-3AD203B41FA5}">
                      <a16:colId xmlns:a16="http://schemas.microsoft.com/office/drawing/2014/main" val="2633186447"/>
                    </a:ext>
                  </a:extLst>
                </a:gridCol>
                <a:gridCol w="583223">
                  <a:extLst>
                    <a:ext uri="{9D8B030D-6E8A-4147-A177-3AD203B41FA5}">
                      <a16:colId xmlns:a16="http://schemas.microsoft.com/office/drawing/2014/main" val="974148138"/>
                    </a:ext>
                  </a:extLst>
                </a:gridCol>
                <a:gridCol w="967154">
                  <a:extLst>
                    <a:ext uri="{9D8B030D-6E8A-4147-A177-3AD203B41FA5}">
                      <a16:colId xmlns:a16="http://schemas.microsoft.com/office/drawing/2014/main" val="1547799936"/>
                    </a:ext>
                  </a:extLst>
                </a:gridCol>
                <a:gridCol w="975946">
                  <a:extLst>
                    <a:ext uri="{9D8B030D-6E8A-4147-A177-3AD203B41FA5}">
                      <a16:colId xmlns:a16="http://schemas.microsoft.com/office/drawing/2014/main" val="3286857370"/>
                    </a:ext>
                  </a:extLst>
                </a:gridCol>
                <a:gridCol w="369277">
                  <a:extLst>
                    <a:ext uri="{9D8B030D-6E8A-4147-A177-3AD203B41FA5}">
                      <a16:colId xmlns:a16="http://schemas.microsoft.com/office/drawing/2014/main" val="3887704212"/>
                    </a:ext>
                  </a:extLst>
                </a:gridCol>
                <a:gridCol w="386861">
                  <a:extLst>
                    <a:ext uri="{9D8B030D-6E8A-4147-A177-3AD203B41FA5}">
                      <a16:colId xmlns:a16="http://schemas.microsoft.com/office/drawing/2014/main" val="618792781"/>
                    </a:ext>
                  </a:extLst>
                </a:gridCol>
                <a:gridCol w="597878">
                  <a:extLst>
                    <a:ext uri="{9D8B030D-6E8A-4147-A177-3AD203B41FA5}">
                      <a16:colId xmlns:a16="http://schemas.microsoft.com/office/drawing/2014/main" val="427224595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75266738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778759074"/>
                    </a:ext>
                  </a:extLst>
                </a:gridCol>
                <a:gridCol w="861645">
                  <a:extLst>
                    <a:ext uri="{9D8B030D-6E8A-4147-A177-3AD203B41FA5}">
                      <a16:colId xmlns:a16="http://schemas.microsoft.com/office/drawing/2014/main" val="2485596837"/>
                    </a:ext>
                  </a:extLst>
                </a:gridCol>
                <a:gridCol w="807305">
                  <a:extLst>
                    <a:ext uri="{9D8B030D-6E8A-4147-A177-3AD203B41FA5}">
                      <a16:colId xmlns:a16="http://schemas.microsoft.com/office/drawing/2014/main" val="2012610963"/>
                    </a:ext>
                  </a:extLst>
                </a:gridCol>
                <a:gridCol w="388463">
                  <a:extLst>
                    <a:ext uri="{9D8B030D-6E8A-4147-A177-3AD203B41FA5}">
                      <a16:colId xmlns:a16="http://schemas.microsoft.com/office/drawing/2014/main" val="3721459308"/>
                    </a:ext>
                  </a:extLst>
                </a:gridCol>
              </a:tblGrid>
              <a:tr h="471052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대학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모집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반영비율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학년도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학년도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08201"/>
                  </a:ext>
                </a:extLst>
              </a:tr>
              <a:tr h="6117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모집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인원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경쟁률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실질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경쟁률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논술점수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학생부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평균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추합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난도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모집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인원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경쟁률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실질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경쟁률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논술점수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학생부</a:t>
                      </a: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평균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추합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922373"/>
                  </a:ext>
                </a:extLst>
              </a:tr>
              <a:tr h="587653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경북대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70 + </a:t>
                      </a: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교과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 </a:t>
                      </a: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출결 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131.45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30.27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212.08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(350</a:t>
                      </a:r>
                      <a:r>
                        <a:rPr lang="ko-KR" altLang="en-US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2.85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ko-KR" sz="18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155.05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40.85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253.38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(350</a:t>
                      </a:r>
                      <a:r>
                        <a:rPr lang="ko-KR" altLang="en-US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2.76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663926"/>
                  </a:ext>
                </a:extLst>
              </a:tr>
              <a:tr h="587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171.40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32.4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190.5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(350</a:t>
                      </a:r>
                      <a:r>
                        <a:rPr lang="ko-KR" altLang="en-US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3.22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ko-KR" sz="18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191.00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29.20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221.5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(350</a:t>
                      </a:r>
                      <a:r>
                        <a:rPr lang="ko-KR" altLang="en-US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3.99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900546"/>
                  </a:ext>
                </a:extLst>
              </a:tr>
              <a:tr h="587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141.93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71.35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184.07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(350</a:t>
                      </a:r>
                      <a:r>
                        <a:rPr lang="ko-KR" altLang="en-US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2.83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ko-KR" sz="18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▲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185.36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97.36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217.04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(350</a:t>
                      </a:r>
                      <a:r>
                        <a:rPr lang="ko-KR" altLang="en-US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200" b="1" kern="0" spc="0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3.92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532573"/>
                  </a:ext>
                </a:extLst>
              </a:tr>
              <a:tr h="437078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논술 </a:t>
                      </a: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70 + </a:t>
                      </a: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교과 </a:t>
                      </a: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21 + </a:t>
                      </a: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출결</a:t>
                      </a: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봉사 </a:t>
                      </a:r>
                      <a:r>
                        <a:rPr lang="en-US" altLang="ko-KR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200" b="1" kern="0" spc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210.29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88.38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88.9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=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138.0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46.7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81.9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787793"/>
                  </a:ext>
                </a:extLst>
              </a:tr>
              <a:tr h="4370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160.13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56.06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82.1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=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130.8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44.2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70.1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390532"/>
                  </a:ext>
                </a:extLst>
              </a:tr>
              <a:tr h="4370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한의예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96.96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73.4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=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91.6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24.3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74.1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53488" marR="53488" marT="35659" marB="356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194723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4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논술지원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시 유의사항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논술 지원 시 유의사항</a:t>
            </a:r>
            <a:endParaRPr lang="ko-KR" altLang="en-US" sz="2400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731046"/>
              </p:ext>
            </p:extLst>
          </p:nvPr>
        </p:nvGraphicFramePr>
        <p:xfrm>
          <a:off x="738550" y="1626894"/>
          <a:ext cx="10796969" cy="46595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7640">
                  <a:extLst>
                    <a:ext uri="{9D8B030D-6E8A-4147-A177-3AD203B41FA5}">
                      <a16:colId xmlns:a16="http://schemas.microsoft.com/office/drawing/2014/main" val="2273727498"/>
                    </a:ext>
                  </a:extLst>
                </a:gridCol>
                <a:gridCol w="763712">
                  <a:extLst>
                    <a:ext uri="{9D8B030D-6E8A-4147-A177-3AD203B41FA5}">
                      <a16:colId xmlns:a16="http://schemas.microsoft.com/office/drawing/2014/main" val="3656213558"/>
                    </a:ext>
                  </a:extLst>
                </a:gridCol>
                <a:gridCol w="763712">
                  <a:extLst>
                    <a:ext uri="{9D8B030D-6E8A-4147-A177-3AD203B41FA5}">
                      <a16:colId xmlns:a16="http://schemas.microsoft.com/office/drawing/2014/main" val="2410474133"/>
                    </a:ext>
                  </a:extLst>
                </a:gridCol>
                <a:gridCol w="763712">
                  <a:extLst>
                    <a:ext uri="{9D8B030D-6E8A-4147-A177-3AD203B41FA5}">
                      <a16:colId xmlns:a16="http://schemas.microsoft.com/office/drawing/2014/main" val="1253058640"/>
                    </a:ext>
                  </a:extLst>
                </a:gridCol>
                <a:gridCol w="787577">
                  <a:extLst>
                    <a:ext uri="{9D8B030D-6E8A-4147-A177-3AD203B41FA5}">
                      <a16:colId xmlns:a16="http://schemas.microsoft.com/office/drawing/2014/main" val="1814821994"/>
                    </a:ext>
                  </a:extLst>
                </a:gridCol>
                <a:gridCol w="787577">
                  <a:extLst>
                    <a:ext uri="{9D8B030D-6E8A-4147-A177-3AD203B41FA5}">
                      <a16:colId xmlns:a16="http://schemas.microsoft.com/office/drawing/2014/main" val="4024549876"/>
                    </a:ext>
                  </a:extLst>
                </a:gridCol>
                <a:gridCol w="787577">
                  <a:extLst>
                    <a:ext uri="{9D8B030D-6E8A-4147-A177-3AD203B41FA5}">
                      <a16:colId xmlns:a16="http://schemas.microsoft.com/office/drawing/2014/main" val="3069031488"/>
                    </a:ext>
                  </a:extLst>
                </a:gridCol>
                <a:gridCol w="787577">
                  <a:extLst>
                    <a:ext uri="{9D8B030D-6E8A-4147-A177-3AD203B41FA5}">
                      <a16:colId xmlns:a16="http://schemas.microsoft.com/office/drawing/2014/main" val="258366680"/>
                    </a:ext>
                  </a:extLst>
                </a:gridCol>
                <a:gridCol w="787577">
                  <a:extLst>
                    <a:ext uri="{9D8B030D-6E8A-4147-A177-3AD203B41FA5}">
                      <a16:colId xmlns:a16="http://schemas.microsoft.com/office/drawing/2014/main" val="715745907"/>
                    </a:ext>
                  </a:extLst>
                </a:gridCol>
                <a:gridCol w="787577">
                  <a:extLst>
                    <a:ext uri="{9D8B030D-6E8A-4147-A177-3AD203B41FA5}">
                      <a16:colId xmlns:a16="http://schemas.microsoft.com/office/drawing/2014/main" val="2587972677"/>
                    </a:ext>
                  </a:extLst>
                </a:gridCol>
                <a:gridCol w="787577">
                  <a:extLst>
                    <a:ext uri="{9D8B030D-6E8A-4147-A177-3AD203B41FA5}">
                      <a16:colId xmlns:a16="http://schemas.microsoft.com/office/drawing/2014/main" val="4169855604"/>
                    </a:ext>
                  </a:extLst>
                </a:gridCol>
                <a:gridCol w="787577">
                  <a:extLst>
                    <a:ext uri="{9D8B030D-6E8A-4147-A177-3AD203B41FA5}">
                      <a16:colId xmlns:a16="http://schemas.microsoft.com/office/drawing/2014/main" val="1933998620"/>
                    </a:ext>
                  </a:extLst>
                </a:gridCol>
                <a:gridCol w="787577">
                  <a:extLst>
                    <a:ext uri="{9D8B030D-6E8A-4147-A177-3AD203B41FA5}">
                      <a16:colId xmlns:a16="http://schemas.microsoft.com/office/drawing/2014/main" val="2424845863"/>
                    </a:ext>
                  </a:extLst>
                </a:gridCol>
              </a:tblGrid>
              <a:tr h="32921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논술 전형</a:t>
                      </a:r>
                      <a:endParaRPr lang="ko-KR" altLang="en-US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 grid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학생부 교과 등급 간 점수</a:t>
                      </a:r>
                      <a:b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비율 반영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843615"/>
                  </a:ext>
                </a:extLst>
              </a:tr>
              <a:tr h="329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전형 방법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(%)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809981"/>
                  </a:ext>
                </a:extLst>
              </a:tr>
              <a:tr h="2785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논술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비교과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446537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가톨릭대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30.00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29.70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29.40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29.10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28.80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28.50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28.20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26.40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19.20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409583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경 북 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30.00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28.00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27.00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26.00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24.00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277247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경 희 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30.00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29.70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29.10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28.20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27.00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25.50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21.90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14.70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984120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고려대</a:t>
                      </a:r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세종</a:t>
                      </a:r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30.00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29.80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29.60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29.40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29.20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29.00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28.80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28.00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0.00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560043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동 국 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19.94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19.86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19.80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19.60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17.40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14.00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12.00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566543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부 산 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19.80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19.60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19.40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19.20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18.00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12.00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001006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성균관대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40.00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39.80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39.50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39.00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38.00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30.00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163098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아 주 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19.80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19.60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18.00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17.00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15.00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13.00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795448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연 세 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논술 </a:t>
                      </a:r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608560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연세대</a:t>
                      </a:r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미래</a:t>
                      </a:r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논술 </a:t>
                      </a:r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316835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울 산 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40.00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39.75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39.44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39.13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38.50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38.00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37.50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37.19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0.00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17707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인 하 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30.00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28.80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28.50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28.20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27.90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27.60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21.60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10.80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0.00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919691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중 앙 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20.00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19.92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19.84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19.76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19.68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19.60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19.20 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16.00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8.00 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229260"/>
                  </a:ext>
                </a:extLst>
              </a:tr>
              <a:tr h="26590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한 양 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altLang="ko-KR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학생부종합평가 </a:t>
                      </a:r>
                      <a:r>
                        <a:rPr lang="en-US" altLang="ko-K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20%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036869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4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논술지원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시 유의사항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논술 지원 시 유의사항</a:t>
            </a:r>
            <a:endParaRPr lang="ko-KR" altLang="en-US" sz="2400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05812"/>
              </p:ext>
            </p:extLst>
          </p:nvPr>
        </p:nvGraphicFramePr>
        <p:xfrm>
          <a:off x="738550" y="1626892"/>
          <a:ext cx="10796969" cy="465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7512">
                  <a:extLst>
                    <a:ext uri="{9D8B030D-6E8A-4147-A177-3AD203B41FA5}">
                      <a16:colId xmlns:a16="http://schemas.microsoft.com/office/drawing/2014/main" val="1217624850"/>
                    </a:ext>
                  </a:extLst>
                </a:gridCol>
                <a:gridCol w="6119457">
                  <a:extLst>
                    <a:ext uri="{9D8B030D-6E8A-4147-A177-3AD203B41FA5}">
                      <a16:colId xmlns:a16="http://schemas.microsoft.com/office/drawing/2014/main" val="725429465"/>
                    </a:ext>
                  </a:extLst>
                </a:gridCol>
              </a:tblGrid>
              <a:tr h="582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 </a:t>
                      </a: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출제범위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대학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649707"/>
                  </a:ext>
                </a:extLst>
              </a:tr>
              <a:tr h="582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Ⅱ, </a:t>
                      </a:r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미적분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경북대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960707"/>
                  </a:ext>
                </a:extLst>
              </a:tr>
              <a:tr h="582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Ⅱ, </a:t>
                      </a:r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미적분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아주대</a:t>
                      </a:r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인하대</a:t>
                      </a:r>
                      <a:endParaRPr lang="ko-KR" altLang="en-US" sz="1600" b="1" i="0" u="none" strike="noStrike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694950"/>
                  </a:ext>
                </a:extLst>
              </a:tr>
              <a:tr h="582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Ⅱ, </a:t>
                      </a: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확률과통계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미적분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가톨릭대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건국대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157876"/>
                  </a:ext>
                </a:extLst>
              </a:tr>
              <a:tr h="582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Ⅱ+ </a:t>
                      </a:r>
                      <a:r>
                        <a:rPr lang="ko-KR" altLang="en-US" sz="1600" b="1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미적분 </a:t>
                      </a:r>
                      <a:r>
                        <a:rPr lang="en-US" altLang="ko-KR" sz="1600" b="1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or </a:t>
                      </a:r>
                      <a:r>
                        <a:rPr lang="ko-KR" altLang="en-US" sz="1600" b="1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기하</a:t>
                      </a:r>
                      <a:endParaRPr lang="ko-KR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부산대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487553"/>
                  </a:ext>
                </a:extLst>
              </a:tr>
              <a:tr h="582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Ⅱ, </a:t>
                      </a:r>
                      <a:r>
                        <a:rPr lang="ko-KR" altLang="en-US" sz="1600" b="1" u="none" strike="noStrike" dirty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미적분</a:t>
                      </a:r>
                      <a:r>
                        <a:rPr lang="en-US" altLang="ko-KR" sz="1600" b="1" u="none" strike="noStrike" dirty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기하</a:t>
                      </a:r>
                      <a:endParaRPr lang="ko-KR" altLang="en-US" sz="1600" b="1" i="0" u="none" strike="noStrike" dirty="0">
                        <a:solidFill>
                          <a:srgbClr val="00B0F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중앙대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925706"/>
                  </a:ext>
                </a:extLst>
              </a:tr>
              <a:tr h="582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Ⅱ, </a:t>
                      </a: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확률과통계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미적분</a:t>
                      </a:r>
                      <a:r>
                        <a:rPr lang="en-US" altLang="ko-KR" sz="1600" b="1" u="none" strike="noStrike" dirty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기하</a:t>
                      </a:r>
                      <a:endParaRPr lang="ko-KR" altLang="en-US" sz="1600" b="1" i="0" u="none" strike="noStrike" dirty="0">
                        <a:solidFill>
                          <a:srgbClr val="00B0F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미래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한양대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419147"/>
                  </a:ext>
                </a:extLst>
              </a:tr>
              <a:tr h="582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수학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Ⅱ, </a:t>
                      </a:r>
                      <a:r>
                        <a:rPr lang="ko-KR" alt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확률과통계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미적분</a:t>
                      </a:r>
                      <a:r>
                        <a:rPr lang="en-US" altLang="ko-KR" sz="1600" b="1" u="none" strike="noStrike" dirty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기하</a:t>
                      </a:r>
                      <a:endParaRPr lang="ko-KR" altLang="en-US" sz="1600" b="1" i="0" u="none" strike="noStrike" dirty="0">
                        <a:solidFill>
                          <a:srgbClr val="00B0F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울산대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동국대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바이오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성균관대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고려대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세종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99" marR="8499" marT="8499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907766"/>
                  </a:ext>
                </a:extLst>
              </a:tr>
            </a:tbl>
          </a:graphicData>
        </a:graphic>
      </p:graphicFrame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2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논술전형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지원패턴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의학계열 </a:t>
            </a:r>
            <a:r>
              <a:rPr lang="ko-KR" altLang="en-US" sz="2400" b="1" dirty="0" err="1" smtClean="0"/>
              <a:t>지원패턴</a:t>
            </a:r>
            <a:r>
              <a:rPr lang="en-US" altLang="ko-KR" sz="2000" b="1" dirty="0" smtClean="0"/>
              <a:t>(</a:t>
            </a:r>
            <a:r>
              <a:rPr lang="ko-KR" altLang="en-US" sz="2000" b="1" dirty="0" err="1" smtClean="0"/>
              <a:t>생명논술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선택자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38552" y="5952395"/>
            <a:ext cx="1125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FF00"/>
                </a:solidFill>
              </a:rPr>
              <a:t>★ 노란색은 수리논술 기하 미포함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대학임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/ </a:t>
            </a:r>
            <a:r>
              <a:rPr lang="ko-KR" altLang="en-US" b="1" dirty="0" smtClean="0">
                <a:solidFill>
                  <a:srgbClr val="FFFF00"/>
                </a:solidFill>
              </a:rPr>
              <a:t>부산대</a:t>
            </a:r>
            <a:r>
              <a:rPr lang="en-US" altLang="ko-KR" b="1" dirty="0" smtClean="0">
                <a:solidFill>
                  <a:srgbClr val="FFFF00"/>
                </a:solidFill>
              </a:rPr>
              <a:t>(</a:t>
            </a:r>
            <a:r>
              <a:rPr lang="ko-KR" altLang="en-US" b="1" dirty="0" smtClean="0">
                <a:solidFill>
                  <a:srgbClr val="FFFF00"/>
                </a:solidFill>
              </a:rPr>
              <a:t>지역</a:t>
            </a:r>
            <a:r>
              <a:rPr lang="en-US" altLang="ko-KR" b="1" dirty="0" smtClean="0">
                <a:solidFill>
                  <a:srgbClr val="FFFF00"/>
                </a:solidFill>
              </a:rPr>
              <a:t>)</a:t>
            </a:r>
            <a:r>
              <a:rPr lang="ko-KR" altLang="en-US" b="1" dirty="0" smtClean="0">
                <a:solidFill>
                  <a:srgbClr val="FFFF00"/>
                </a:solidFill>
              </a:rPr>
              <a:t>은 부산</a:t>
            </a:r>
            <a:r>
              <a:rPr lang="en-US" altLang="ko-KR" b="1" dirty="0" smtClean="0">
                <a:solidFill>
                  <a:srgbClr val="FFFF00"/>
                </a:solidFill>
              </a:rPr>
              <a:t>/</a:t>
            </a:r>
            <a:r>
              <a:rPr lang="ko-KR" altLang="en-US" b="1" dirty="0" smtClean="0">
                <a:solidFill>
                  <a:srgbClr val="FFFF00"/>
                </a:solidFill>
              </a:rPr>
              <a:t>울산</a:t>
            </a:r>
            <a:r>
              <a:rPr lang="en-US" altLang="ko-KR" b="1" dirty="0" smtClean="0">
                <a:solidFill>
                  <a:srgbClr val="FFFF00"/>
                </a:solidFill>
              </a:rPr>
              <a:t>/</a:t>
            </a:r>
            <a:r>
              <a:rPr lang="ko-KR" altLang="en-US" b="1" dirty="0" smtClean="0">
                <a:solidFill>
                  <a:srgbClr val="FFFF00"/>
                </a:solidFill>
              </a:rPr>
              <a:t>경남지역 고교 졸업자만 가능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744219"/>
              </p:ext>
            </p:extLst>
          </p:nvPr>
        </p:nvGraphicFramePr>
        <p:xfrm>
          <a:off x="738553" y="1711693"/>
          <a:ext cx="10796960" cy="41791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19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10//2(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11/20(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11/21(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11/26(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35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가톨릭대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울산대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바이오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미정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건국대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성균관대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03112"/>
                  </a:ext>
                </a:extLst>
              </a:tr>
              <a:tr h="3557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11/27(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11/28(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12/4(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12/5(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115511"/>
                  </a:ext>
                </a:extLst>
              </a:tr>
              <a:tr h="4971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부산대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아주대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인하대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미정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103648"/>
                  </a:ext>
                </a:extLst>
              </a:tr>
              <a:tr h="128367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경북대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중앙대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한양대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고려대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세종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70491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578471" y="2171174"/>
            <a:ext cx="239151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3600" dirty="0"/>
          </a:p>
        </p:txBody>
      </p:sp>
      <p:sp>
        <p:nvSpPr>
          <p:cNvPr id="24" name="TextBox 23"/>
          <p:cNvSpPr txBox="1"/>
          <p:nvPr/>
        </p:nvSpPr>
        <p:spPr>
          <a:xfrm>
            <a:off x="909213" y="4676896"/>
            <a:ext cx="2391512" cy="8617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5000" dirty="0"/>
          </a:p>
        </p:txBody>
      </p:sp>
      <p:sp>
        <p:nvSpPr>
          <p:cNvPr id="25" name="TextBox 24"/>
          <p:cNvSpPr txBox="1"/>
          <p:nvPr/>
        </p:nvSpPr>
        <p:spPr>
          <a:xfrm>
            <a:off x="3578470" y="3040723"/>
            <a:ext cx="2391512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cxnSp>
        <p:nvCxnSpPr>
          <p:cNvPr id="27" name="직선 연결선 26"/>
          <p:cNvCxnSpPr/>
          <p:nvPr/>
        </p:nvCxnSpPr>
        <p:spPr>
          <a:xfrm>
            <a:off x="6553203" y="2332892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979876" y="2766077"/>
            <a:ext cx="2409093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8979876" y="4872434"/>
            <a:ext cx="2409093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6276245" y="4869507"/>
            <a:ext cx="2409093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논술전형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지원패턴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8552" y="5952395"/>
            <a:ext cx="1125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FF00"/>
                </a:solidFill>
              </a:rPr>
              <a:t>★ 노란색은 수리논술 기하 미포함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대학임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/ </a:t>
            </a:r>
            <a:r>
              <a:rPr lang="ko-KR" altLang="en-US" b="1" dirty="0" smtClean="0">
                <a:solidFill>
                  <a:srgbClr val="FFFF00"/>
                </a:solidFill>
              </a:rPr>
              <a:t>부산대</a:t>
            </a:r>
            <a:r>
              <a:rPr lang="en-US" altLang="ko-KR" b="1" dirty="0" smtClean="0">
                <a:solidFill>
                  <a:srgbClr val="FFFF00"/>
                </a:solidFill>
              </a:rPr>
              <a:t>(</a:t>
            </a:r>
            <a:r>
              <a:rPr lang="ko-KR" altLang="en-US" b="1" dirty="0" smtClean="0">
                <a:solidFill>
                  <a:srgbClr val="FFFF00"/>
                </a:solidFill>
              </a:rPr>
              <a:t>지역</a:t>
            </a:r>
            <a:r>
              <a:rPr lang="en-US" altLang="ko-KR" b="1" dirty="0" smtClean="0">
                <a:solidFill>
                  <a:srgbClr val="FFFF00"/>
                </a:solidFill>
              </a:rPr>
              <a:t>)</a:t>
            </a:r>
            <a:r>
              <a:rPr lang="ko-KR" altLang="en-US" b="1" dirty="0" smtClean="0">
                <a:solidFill>
                  <a:srgbClr val="FFFF00"/>
                </a:solidFill>
              </a:rPr>
              <a:t>은 부산</a:t>
            </a:r>
            <a:r>
              <a:rPr lang="en-US" altLang="ko-KR" b="1" dirty="0" smtClean="0">
                <a:solidFill>
                  <a:srgbClr val="FFFF00"/>
                </a:solidFill>
              </a:rPr>
              <a:t>/</a:t>
            </a:r>
            <a:r>
              <a:rPr lang="ko-KR" altLang="en-US" b="1" dirty="0" smtClean="0">
                <a:solidFill>
                  <a:srgbClr val="FFFF00"/>
                </a:solidFill>
              </a:rPr>
              <a:t>울산</a:t>
            </a:r>
            <a:r>
              <a:rPr lang="en-US" altLang="ko-KR" b="1" dirty="0" smtClean="0">
                <a:solidFill>
                  <a:srgbClr val="FFFF00"/>
                </a:solidFill>
              </a:rPr>
              <a:t>/</a:t>
            </a:r>
            <a:r>
              <a:rPr lang="ko-KR" altLang="en-US" b="1" dirty="0" smtClean="0">
                <a:solidFill>
                  <a:srgbClr val="FFFF00"/>
                </a:solidFill>
              </a:rPr>
              <a:t>경남지역 고교 졸업자만 가능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의학계열 </a:t>
            </a:r>
            <a:r>
              <a:rPr lang="ko-KR" altLang="en-US" sz="2400" b="1" dirty="0" err="1" smtClean="0"/>
              <a:t>지원패턴</a:t>
            </a:r>
            <a:r>
              <a:rPr lang="en-US" altLang="ko-KR" sz="2000" b="1" dirty="0" smtClean="0"/>
              <a:t>(</a:t>
            </a:r>
            <a:r>
              <a:rPr lang="ko-KR" altLang="en-US" sz="2000" b="1" dirty="0" err="1" smtClean="0"/>
              <a:t>화학논술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선택자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644098"/>
              </p:ext>
            </p:extLst>
          </p:nvPr>
        </p:nvGraphicFramePr>
        <p:xfrm>
          <a:off x="738553" y="1711693"/>
          <a:ext cx="10796960" cy="41791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19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10//2(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11/20(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11/21(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11/26(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35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가톨릭대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울산대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바이오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미정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건국대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성균관대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03112"/>
                  </a:ext>
                </a:extLst>
              </a:tr>
              <a:tr h="3557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11/27(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11/28(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12/4(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12/5(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115511"/>
                  </a:ext>
                </a:extLst>
              </a:tr>
              <a:tr h="4971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부산대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아주대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인하대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미정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103648"/>
                  </a:ext>
                </a:extLst>
              </a:tr>
              <a:tr h="128367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경북대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중앙대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한양대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고려대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세종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70491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3578471" y="2171174"/>
            <a:ext cx="239151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909213" y="4676896"/>
            <a:ext cx="2391512" cy="8617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578470" y="3040723"/>
            <a:ext cx="2391512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cxnSp>
        <p:nvCxnSpPr>
          <p:cNvPr id="29" name="직선 연결선 28"/>
          <p:cNvCxnSpPr/>
          <p:nvPr/>
        </p:nvCxnSpPr>
        <p:spPr>
          <a:xfrm>
            <a:off x="6541477" y="5002823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6553203" y="2332892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827580" y="3467096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979876" y="2766077"/>
            <a:ext cx="2409093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8979876" y="4872434"/>
            <a:ext cx="2409093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11" name="포인트가 6개인 별 10"/>
          <p:cNvSpPr/>
          <p:nvPr/>
        </p:nvSpPr>
        <p:spPr>
          <a:xfrm>
            <a:off x="838877" y="2120677"/>
            <a:ext cx="272561" cy="281354"/>
          </a:xfrm>
          <a:prstGeom prst="star6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포인트가 6개인 별 34"/>
          <p:cNvSpPr/>
          <p:nvPr/>
        </p:nvSpPr>
        <p:spPr>
          <a:xfrm>
            <a:off x="6248402" y="2108309"/>
            <a:ext cx="272561" cy="281354"/>
          </a:xfrm>
          <a:prstGeom prst="star6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포인트가 6개인 별 35"/>
          <p:cNvSpPr/>
          <p:nvPr/>
        </p:nvSpPr>
        <p:spPr>
          <a:xfrm>
            <a:off x="6248402" y="2951639"/>
            <a:ext cx="272561" cy="281354"/>
          </a:xfrm>
          <a:prstGeom prst="star6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논술전형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지원패턴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8552" y="5952395"/>
            <a:ext cx="1125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FF00"/>
                </a:solidFill>
              </a:rPr>
              <a:t>★ 노란색은 수리논술 기하 미포함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대학임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/ </a:t>
            </a:r>
            <a:r>
              <a:rPr lang="ko-KR" altLang="en-US" b="1" dirty="0" smtClean="0">
                <a:solidFill>
                  <a:srgbClr val="FFFF00"/>
                </a:solidFill>
              </a:rPr>
              <a:t>부산대</a:t>
            </a:r>
            <a:r>
              <a:rPr lang="en-US" altLang="ko-KR" b="1" dirty="0" smtClean="0">
                <a:solidFill>
                  <a:srgbClr val="FFFF00"/>
                </a:solidFill>
              </a:rPr>
              <a:t>(</a:t>
            </a:r>
            <a:r>
              <a:rPr lang="ko-KR" altLang="en-US" b="1" dirty="0" smtClean="0">
                <a:solidFill>
                  <a:srgbClr val="FFFF00"/>
                </a:solidFill>
              </a:rPr>
              <a:t>지역</a:t>
            </a:r>
            <a:r>
              <a:rPr lang="en-US" altLang="ko-KR" b="1" dirty="0" smtClean="0">
                <a:solidFill>
                  <a:srgbClr val="FFFF00"/>
                </a:solidFill>
              </a:rPr>
              <a:t>)</a:t>
            </a:r>
            <a:r>
              <a:rPr lang="ko-KR" altLang="en-US" b="1" dirty="0" smtClean="0">
                <a:solidFill>
                  <a:srgbClr val="FFFF00"/>
                </a:solidFill>
              </a:rPr>
              <a:t>은 부산</a:t>
            </a:r>
            <a:r>
              <a:rPr lang="en-US" altLang="ko-KR" b="1" dirty="0" smtClean="0">
                <a:solidFill>
                  <a:srgbClr val="FFFF00"/>
                </a:solidFill>
              </a:rPr>
              <a:t>/</a:t>
            </a:r>
            <a:r>
              <a:rPr lang="ko-KR" altLang="en-US" b="1" dirty="0" smtClean="0">
                <a:solidFill>
                  <a:srgbClr val="FFFF00"/>
                </a:solidFill>
              </a:rPr>
              <a:t>울산</a:t>
            </a:r>
            <a:r>
              <a:rPr lang="en-US" altLang="ko-KR" b="1" dirty="0" smtClean="0">
                <a:solidFill>
                  <a:srgbClr val="FFFF00"/>
                </a:solidFill>
              </a:rPr>
              <a:t>/</a:t>
            </a:r>
            <a:r>
              <a:rPr lang="ko-KR" altLang="en-US" b="1" dirty="0" smtClean="0">
                <a:solidFill>
                  <a:srgbClr val="FFFF00"/>
                </a:solidFill>
              </a:rPr>
              <a:t>경남지역 고교 졸업자만 가능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의학계열 </a:t>
            </a:r>
            <a:r>
              <a:rPr lang="ko-KR" altLang="en-US" sz="2400" b="1" dirty="0" err="1" smtClean="0"/>
              <a:t>지원패턴</a:t>
            </a:r>
            <a:r>
              <a:rPr lang="en-US" altLang="ko-KR" sz="2000" b="1" dirty="0" smtClean="0"/>
              <a:t>(</a:t>
            </a:r>
            <a:r>
              <a:rPr lang="ko-KR" altLang="en-US" sz="2000" b="1" dirty="0" err="1" smtClean="0"/>
              <a:t>물리논술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선택자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262750"/>
              </p:ext>
            </p:extLst>
          </p:nvPr>
        </p:nvGraphicFramePr>
        <p:xfrm>
          <a:off x="738553" y="1711693"/>
          <a:ext cx="10796960" cy="41791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19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10//2(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11/20(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11/21(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11/26(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35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가톨릭대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울산대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바이오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미정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건국대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성균관대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03112"/>
                  </a:ext>
                </a:extLst>
              </a:tr>
              <a:tr h="3557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11/27(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11/28(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12/4(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12/5(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115511"/>
                  </a:ext>
                </a:extLst>
              </a:tr>
              <a:tr h="4971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부산대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아주대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인하대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미정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103648"/>
                  </a:ext>
                </a:extLst>
              </a:tr>
              <a:tr h="128367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경북대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중앙대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한양대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고려대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세종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70491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578471" y="2171174"/>
            <a:ext cx="239151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3600" dirty="0"/>
          </a:p>
        </p:txBody>
      </p:sp>
      <p:sp>
        <p:nvSpPr>
          <p:cNvPr id="25" name="TextBox 24"/>
          <p:cNvSpPr txBox="1"/>
          <p:nvPr/>
        </p:nvSpPr>
        <p:spPr>
          <a:xfrm>
            <a:off x="909213" y="4676896"/>
            <a:ext cx="2391512" cy="8617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578470" y="3040723"/>
            <a:ext cx="2391512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cxnSp>
        <p:nvCxnSpPr>
          <p:cNvPr id="29" name="직선 연결선 28"/>
          <p:cNvCxnSpPr/>
          <p:nvPr/>
        </p:nvCxnSpPr>
        <p:spPr>
          <a:xfrm>
            <a:off x="6541477" y="5002823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6553203" y="2332892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827580" y="3467096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1142267" y="2766076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979876" y="2766077"/>
            <a:ext cx="2409093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8979876" y="4872434"/>
            <a:ext cx="2409093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35" name="포인트가 6개인 별 34"/>
          <p:cNvSpPr/>
          <p:nvPr/>
        </p:nvSpPr>
        <p:spPr>
          <a:xfrm>
            <a:off x="838877" y="2120677"/>
            <a:ext cx="272561" cy="281354"/>
          </a:xfrm>
          <a:prstGeom prst="star6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포인트가 6개인 별 35"/>
          <p:cNvSpPr/>
          <p:nvPr/>
        </p:nvSpPr>
        <p:spPr>
          <a:xfrm>
            <a:off x="6248402" y="2108309"/>
            <a:ext cx="272561" cy="281354"/>
          </a:xfrm>
          <a:prstGeom prst="star6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포인트가 6개인 별 36"/>
          <p:cNvSpPr/>
          <p:nvPr/>
        </p:nvSpPr>
        <p:spPr>
          <a:xfrm>
            <a:off x="6248402" y="2951639"/>
            <a:ext cx="272561" cy="281354"/>
          </a:xfrm>
          <a:prstGeom prst="star6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6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논술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논술전형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err="1" smtClean="0">
                <a:solidFill>
                  <a:schemeClr val="tx1"/>
                </a:solidFill>
                <a:latin typeface="+mn-ea"/>
              </a:rPr>
              <a:t>지원패턴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8552" y="5952395"/>
            <a:ext cx="1125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FF00"/>
                </a:solidFill>
              </a:rPr>
              <a:t>★ 노란색은 수리논술 기하 미포함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대학임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/ </a:t>
            </a:r>
            <a:r>
              <a:rPr lang="ko-KR" altLang="en-US" b="1" dirty="0" smtClean="0">
                <a:solidFill>
                  <a:srgbClr val="FFFF00"/>
                </a:solidFill>
              </a:rPr>
              <a:t>부산대</a:t>
            </a:r>
            <a:r>
              <a:rPr lang="en-US" altLang="ko-KR" b="1" dirty="0" smtClean="0">
                <a:solidFill>
                  <a:srgbClr val="FFFF00"/>
                </a:solidFill>
              </a:rPr>
              <a:t>(</a:t>
            </a:r>
            <a:r>
              <a:rPr lang="ko-KR" altLang="en-US" b="1" dirty="0" smtClean="0">
                <a:solidFill>
                  <a:srgbClr val="FFFF00"/>
                </a:solidFill>
              </a:rPr>
              <a:t>지역</a:t>
            </a:r>
            <a:r>
              <a:rPr lang="en-US" altLang="ko-KR" b="1" dirty="0" smtClean="0">
                <a:solidFill>
                  <a:srgbClr val="FFFF00"/>
                </a:solidFill>
              </a:rPr>
              <a:t>)</a:t>
            </a:r>
            <a:r>
              <a:rPr lang="ko-KR" altLang="en-US" b="1" dirty="0" smtClean="0">
                <a:solidFill>
                  <a:srgbClr val="FFFF00"/>
                </a:solidFill>
              </a:rPr>
              <a:t>은 부산</a:t>
            </a:r>
            <a:r>
              <a:rPr lang="en-US" altLang="ko-KR" b="1" dirty="0" smtClean="0">
                <a:solidFill>
                  <a:srgbClr val="FFFF00"/>
                </a:solidFill>
              </a:rPr>
              <a:t>/</a:t>
            </a:r>
            <a:r>
              <a:rPr lang="ko-KR" altLang="en-US" b="1" dirty="0" smtClean="0">
                <a:solidFill>
                  <a:srgbClr val="FFFF00"/>
                </a:solidFill>
              </a:rPr>
              <a:t>울산</a:t>
            </a:r>
            <a:r>
              <a:rPr lang="en-US" altLang="ko-KR" b="1" dirty="0" smtClean="0">
                <a:solidFill>
                  <a:srgbClr val="FFFF00"/>
                </a:solidFill>
              </a:rPr>
              <a:t>/</a:t>
            </a:r>
            <a:r>
              <a:rPr lang="ko-KR" altLang="en-US" b="1" dirty="0" smtClean="0">
                <a:solidFill>
                  <a:srgbClr val="FFFF00"/>
                </a:solidFill>
              </a:rPr>
              <a:t>경남지역 고교 졸업자만 가능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의학계열 지원패턴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과학논술 </a:t>
            </a:r>
            <a:r>
              <a:rPr lang="ko-KR" altLang="en-US" sz="2000" b="1" dirty="0" err="1" smtClean="0"/>
              <a:t>비선택자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68140"/>
              </p:ext>
            </p:extLst>
          </p:nvPr>
        </p:nvGraphicFramePr>
        <p:xfrm>
          <a:off x="738553" y="1711693"/>
          <a:ext cx="10796960" cy="41791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19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10//2(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11/20(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11/21(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11/26(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35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가톨릭대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울산대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동국대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바이오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연세대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미정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경희대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건국대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서강대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일반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성균관대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03112"/>
                  </a:ext>
                </a:extLst>
              </a:tr>
              <a:tr h="3557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11/27(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11/28(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12/4(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12/5(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115511"/>
                  </a:ext>
                </a:extLst>
              </a:tr>
              <a:tr h="4971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부산대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r>
                        <a:rPr lang="en-US" altLang="ko-KR" sz="18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한양대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일반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아주대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i="0" u="none" strike="noStrike" dirty="0" smtClean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인하대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미정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103648"/>
                  </a:ext>
                </a:extLst>
              </a:tr>
              <a:tr h="128367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경북대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중앙대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한양대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고려대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세종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)_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8444" marR="8444" marT="8444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70491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578471" y="2171174"/>
            <a:ext cx="239151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3600" dirty="0"/>
          </a:p>
        </p:txBody>
      </p:sp>
      <p:sp>
        <p:nvSpPr>
          <p:cNvPr id="24" name="TextBox 23"/>
          <p:cNvSpPr txBox="1"/>
          <p:nvPr/>
        </p:nvSpPr>
        <p:spPr>
          <a:xfrm>
            <a:off x="909213" y="4676896"/>
            <a:ext cx="2391512" cy="8617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5000" dirty="0"/>
          </a:p>
        </p:txBody>
      </p:sp>
      <p:cxnSp>
        <p:nvCxnSpPr>
          <p:cNvPr id="26" name="직선 연결선 25"/>
          <p:cNvCxnSpPr/>
          <p:nvPr/>
        </p:nvCxnSpPr>
        <p:spPr>
          <a:xfrm>
            <a:off x="6541477" y="5002823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3827580" y="3344008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1142267" y="2766076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979876" y="4872434"/>
            <a:ext cx="2409093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cxnSp>
        <p:nvCxnSpPr>
          <p:cNvPr id="32" name="직선 연결선 31"/>
          <p:cNvCxnSpPr/>
          <p:nvPr/>
        </p:nvCxnSpPr>
        <p:spPr>
          <a:xfrm>
            <a:off x="1145197" y="3041564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3577676" y="3071963"/>
            <a:ext cx="2427473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1022839" y="5107783"/>
            <a:ext cx="213359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8997457" y="2904392"/>
            <a:ext cx="2370993" cy="146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6482864" y="3335216"/>
            <a:ext cx="2019298" cy="2344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219094" y="2174110"/>
            <a:ext cx="2529252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3600" dirty="0"/>
          </a:p>
        </p:txBody>
      </p:sp>
      <p:cxnSp>
        <p:nvCxnSpPr>
          <p:cNvPr id="39" name="직선 연결선 38"/>
          <p:cNvCxnSpPr/>
          <p:nvPr/>
        </p:nvCxnSpPr>
        <p:spPr>
          <a:xfrm>
            <a:off x="1151003" y="5386750"/>
            <a:ext cx="1907931" cy="175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87264" y="4866519"/>
            <a:ext cx="2409093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3578471" y="3455852"/>
            <a:ext cx="2409093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59722" y="870442"/>
            <a:ext cx="6268916" cy="417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약학과</a:t>
            </a:r>
            <a:endParaRPr lang="en-US" altLang="ko-KR" sz="9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지원전략</a:t>
            </a:r>
            <a:endParaRPr lang="ko-KR" alt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3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약</a:t>
            </a:r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학과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약학과 지원전략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약학과 정시 위치</a:t>
            </a:r>
            <a:r>
              <a:rPr lang="en-US" altLang="ko-KR" sz="2400" b="1" dirty="0" smtClean="0"/>
              <a:t>(6</a:t>
            </a:r>
            <a:r>
              <a:rPr lang="ko-KR" altLang="en-US" sz="2400" b="1" dirty="0" smtClean="0"/>
              <a:t>월 평가원 백분위 기준</a:t>
            </a:r>
            <a:r>
              <a:rPr lang="en-US" altLang="ko-KR" sz="2400" b="1" dirty="0" smtClean="0"/>
              <a:t>)</a:t>
            </a:r>
            <a:endParaRPr lang="ko-KR" altLang="en-US" sz="2000" b="1" dirty="0"/>
          </a:p>
        </p:txBody>
      </p:sp>
      <p:sp>
        <p:nvSpPr>
          <p:cNvPr id="7" name="object 3"/>
          <p:cNvSpPr/>
          <p:nvPr/>
        </p:nvSpPr>
        <p:spPr>
          <a:xfrm flipV="1">
            <a:off x="1498467" y="2140216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8" name="object 4"/>
          <p:cNvSpPr/>
          <p:nvPr/>
        </p:nvSpPr>
        <p:spPr>
          <a:xfrm flipV="1">
            <a:off x="1498467" y="257417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0" name="object 5"/>
          <p:cNvSpPr/>
          <p:nvPr/>
        </p:nvSpPr>
        <p:spPr>
          <a:xfrm flipV="1">
            <a:off x="1498467" y="299198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1498467" y="349579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2" name="object 7"/>
          <p:cNvSpPr/>
          <p:nvPr/>
        </p:nvSpPr>
        <p:spPr>
          <a:xfrm flipV="1">
            <a:off x="1498467" y="3846741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3" name="object 8"/>
          <p:cNvSpPr/>
          <p:nvPr/>
        </p:nvSpPr>
        <p:spPr>
          <a:xfrm flipV="1">
            <a:off x="1498467" y="428070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4" name="object 9"/>
          <p:cNvSpPr/>
          <p:nvPr/>
        </p:nvSpPr>
        <p:spPr>
          <a:xfrm flipV="1">
            <a:off x="1498467" y="4698504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5" name="object 10"/>
          <p:cNvSpPr/>
          <p:nvPr/>
        </p:nvSpPr>
        <p:spPr>
          <a:xfrm flipV="1">
            <a:off x="1498467" y="5126215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6" name="object 13"/>
          <p:cNvSpPr txBox="1"/>
          <p:nvPr/>
        </p:nvSpPr>
        <p:spPr>
          <a:xfrm>
            <a:off x="982116" y="202834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en-US" sz="1600" b="1" spc="5" dirty="0" smtClean="0">
                <a:latin typeface="+mn-ea"/>
                <a:cs typeface="Arial"/>
              </a:rPr>
              <a:t>300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17" name="object 14"/>
          <p:cNvSpPr txBox="1"/>
          <p:nvPr/>
        </p:nvSpPr>
        <p:spPr>
          <a:xfrm>
            <a:off x="982116" y="246769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en-US" sz="1600" b="1" spc="5" dirty="0" smtClean="0">
                <a:latin typeface="+mn-ea"/>
                <a:cs typeface="Arial"/>
              </a:rPr>
              <a:t>298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18" name="object 15"/>
          <p:cNvSpPr txBox="1"/>
          <p:nvPr/>
        </p:nvSpPr>
        <p:spPr>
          <a:xfrm>
            <a:off x="982116" y="287992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en-US" sz="1600" b="1" spc="5" dirty="0" smtClean="0">
                <a:latin typeface="+mn-ea"/>
                <a:cs typeface="Arial"/>
              </a:rPr>
              <a:t>296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19" name="object 16"/>
          <p:cNvSpPr txBox="1"/>
          <p:nvPr/>
        </p:nvSpPr>
        <p:spPr>
          <a:xfrm>
            <a:off x="982116" y="332175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en-US" sz="1600" b="1" spc="5" dirty="0" smtClean="0">
                <a:latin typeface="+mn-ea"/>
                <a:cs typeface="Arial"/>
              </a:rPr>
              <a:t>294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20" name="object 17"/>
          <p:cNvSpPr txBox="1"/>
          <p:nvPr/>
        </p:nvSpPr>
        <p:spPr>
          <a:xfrm>
            <a:off x="982116" y="374118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en-US" sz="1600" b="1" spc="5" dirty="0" smtClean="0">
                <a:latin typeface="+mn-ea"/>
                <a:cs typeface="Arial"/>
              </a:rPr>
              <a:t>292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21" name="object 18"/>
          <p:cNvSpPr txBox="1"/>
          <p:nvPr/>
        </p:nvSpPr>
        <p:spPr>
          <a:xfrm>
            <a:off x="982116" y="417643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en-US" sz="1600" b="1" spc="5" dirty="0" smtClean="0">
                <a:latin typeface="+mn-ea"/>
                <a:cs typeface="Arial"/>
              </a:rPr>
              <a:t>290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22" name="object 19"/>
          <p:cNvSpPr txBox="1"/>
          <p:nvPr/>
        </p:nvSpPr>
        <p:spPr>
          <a:xfrm>
            <a:off x="982116" y="4590003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en-US" sz="1600" b="1" spc="5" dirty="0" smtClean="0">
                <a:latin typeface="+mn-ea"/>
                <a:cs typeface="Arial"/>
              </a:rPr>
              <a:t>288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23" name="object 20"/>
          <p:cNvSpPr txBox="1"/>
          <p:nvPr/>
        </p:nvSpPr>
        <p:spPr>
          <a:xfrm>
            <a:off x="982116" y="5012366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en-US" sz="1600" b="1" spc="5" dirty="0" smtClean="0">
                <a:latin typeface="+mn-ea"/>
                <a:cs typeface="Arial"/>
              </a:rPr>
              <a:t>286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29" name="object 24"/>
          <p:cNvSpPr/>
          <p:nvPr/>
        </p:nvSpPr>
        <p:spPr>
          <a:xfrm>
            <a:off x="2212171" y="3321755"/>
            <a:ext cx="963287" cy="206554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77004" y="3338971"/>
            <a:ext cx="96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295</a:t>
            </a:r>
            <a:endParaRPr lang="en-US" altLang="ko-KR" b="1" dirty="0">
              <a:solidFill>
                <a:srgbClr val="FFFF00"/>
              </a:solidFill>
            </a:endParaRPr>
          </a:p>
        </p:txBody>
      </p:sp>
      <p:sp>
        <p:nvSpPr>
          <p:cNvPr id="67" name="object 10"/>
          <p:cNvSpPr/>
          <p:nvPr/>
        </p:nvSpPr>
        <p:spPr>
          <a:xfrm flipV="1">
            <a:off x="1501397" y="5551180"/>
            <a:ext cx="9395915" cy="4571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69" name="object 20"/>
          <p:cNvSpPr txBox="1"/>
          <p:nvPr/>
        </p:nvSpPr>
        <p:spPr>
          <a:xfrm>
            <a:off x="985046" y="543733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en-US" sz="1600" b="1" spc="5" dirty="0" smtClean="0">
                <a:latin typeface="+mn-ea"/>
                <a:cs typeface="Arial"/>
              </a:rPr>
              <a:t>284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212171" y="5767256"/>
            <a:ext cx="963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약학과</a:t>
            </a:r>
            <a:endParaRPr lang="en-US" altLang="ko-KR" sz="1600" dirty="0"/>
          </a:p>
        </p:txBody>
      </p:sp>
      <p:sp>
        <p:nvSpPr>
          <p:cNvPr id="71" name="TextBox 70"/>
          <p:cNvSpPr txBox="1"/>
          <p:nvPr/>
        </p:nvSpPr>
        <p:spPr>
          <a:xfrm>
            <a:off x="2173940" y="5038811"/>
            <a:ext cx="96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285</a:t>
            </a:r>
            <a:endParaRPr lang="en-US" altLang="ko-KR" b="1" dirty="0">
              <a:solidFill>
                <a:srgbClr val="FFFF00"/>
              </a:solidFill>
            </a:endParaRPr>
          </a:p>
        </p:txBody>
      </p:sp>
      <p:sp>
        <p:nvSpPr>
          <p:cNvPr id="72" name="object 24"/>
          <p:cNvSpPr/>
          <p:nvPr/>
        </p:nvSpPr>
        <p:spPr>
          <a:xfrm>
            <a:off x="3973565" y="2202796"/>
            <a:ext cx="963287" cy="169292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29606" y="2189951"/>
            <a:ext cx="96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299</a:t>
            </a:r>
            <a:endParaRPr lang="en-US" altLang="ko-KR" b="1" dirty="0">
              <a:solidFill>
                <a:srgbClr val="FFFF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973565" y="5770192"/>
            <a:ext cx="963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 smtClean="0"/>
              <a:t>의예과</a:t>
            </a:r>
            <a:endParaRPr lang="en-US" altLang="ko-KR" sz="1600" dirty="0"/>
          </a:p>
        </p:txBody>
      </p:sp>
      <p:sp>
        <p:nvSpPr>
          <p:cNvPr id="75" name="TextBox 74"/>
          <p:cNvSpPr txBox="1"/>
          <p:nvPr/>
        </p:nvSpPr>
        <p:spPr>
          <a:xfrm>
            <a:off x="3935842" y="3547588"/>
            <a:ext cx="96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292</a:t>
            </a:r>
            <a:endParaRPr lang="en-US" altLang="ko-KR" b="1" dirty="0">
              <a:solidFill>
                <a:srgbClr val="FFFF00"/>
              </a:solidFill>
            </a:endParaRPr>
          </a:p>
        </p:txBody>
      </p:sp>
      <p:sp>
        <p:nvSpPr>
          <p:cNvPr id="76" name="object 24"/>
          <p:cNvSpPr/>
          <p:nvPr/>
        </p:nvSpPr>
        <p:spPr>
          <a:xfrm>
            <a:off x="5732025" y="2820091"/>
            <a:ext cx="963287" cy="149630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88066" y="2823152"/>
            <a:ext cx="96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297</a:t>
            </a:r>
            <a:endParaRPr lang="en-US" altLang="ko-KR" b="1" dirty="0">
              <a:solidFill>
                <a:srgbClr val="FFFF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451668" y="5775550"/>
            <a:ext cx="14946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ko-KR" altLang="en-US" sz="1600" dirty="0" smtClean="0"/>
              <a:t>치의예과</a:t>
            </a:r>
            <a:endParaRPr lang="en-US" altLang="ko-KR" sz="1600" dirty="0"/>
          </a:p>
        </p:txBody>
      </p:sp>
      <p:sp>
        <p:nvSpPr>
          <p:cNvPr id="80" name="object 24"/>
          <p:cNvSpPr/>
          <p:nvPr/>
        </p:nvSpPr>
        <p:spPr>
          <a:xfrm>
            <a:off x="7490482" y="3694716"/>
            <a:ext cx="963287" cy="104664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455314" y="3695914"/>
            <a:ext cx="96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293</a:t>
            </a:r>
            <a:endParaRPr lang="en-US" altLang="ko-KR" b="1" dirty="0">
              <a:solidFill>
                <a:srgbClr val="FFFF00"/>
              </a:solidFill>
            </a:endParaRPr>
          </a:p>
        </p:txBody>
      </p:sp>
      <p:sp>
        <p:nvSpPr>
          <p:cNvPr id="84" name="object 24"/>
          <p:cNvSpPr/>
          <p:nvPr/>
        </p:nvSpPr>
        <p:spPr>
          <a:xfrm>
            <a:off x="9275323" y="3495791"/>
            <a:ext cx="963287" cy="14771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9222563" y="3499711"/>
            <a:ext cx="96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294</a:t>
            </a:r>
            <a:endParaRPr lang="en-US" altLang="ko-KR" b="1" dirty="0">
              <a:solidFill>
                <a:srgbClr val="FFFF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32025" y="3984320"/>
            <a:ext cx="946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b="1" dirty="0" smtClean="0">
                <a:solidFill>
                  <a:srgbClr val="FFFF00"/>
                </a:solidFill>
              </a:rPr>
              <a:t>290</a:t>
            </a:r>
            <a:endParaRPr lang="en-US" altLang="ko-KR" b="1" dirty="0">
              <a:solidFill>
                <a:srgbClr val="FFFF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67039" y="4408697"/>
            <a:ext cx="96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288</a:t>
            </a:r>
            <a:endParaRPr lang="en-US" altLang="ko-KR" b="1" dirty="0">
              <a:solidFill>
                <a:srgbClr val="FFFF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9219508" y="4628436"/>
            <a:ext cx="96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287</a:t>
            </a:r>
            <a:endParaRPr lang="en-US" altLang="ko-KR" b="1" dirty="0">
              <a:solidFill>
                <a:srgbClr val="FFFF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230647" y="5760780"/>
            <a:ext cx="14946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한</a:t>
            </a:r>
            <a:r>
              <a:rPr lang="ko-KR" altLang="en-US" sz="1600" dirty="0" smtClean="0"/>
              <a:t>의예과</a:t>
            </a:r>
            <a:endParaRPr lang="en-US" altLang="ko-KR" sz="1600" dirty="0"/>
          </a:p>
        </p:txBody>
      </p:sp>
      <p:sp>
        <p:nvSpPr>
          <p:cNvPr id="93" name="TextBox 92"/>
          <p:cNvSpPr txBox="1"/>
          <p:nvPr/>
        </p:nvSpPr>
        <p:spPr>
          <a:xfrm>
            <a:off x="8974452" y="5762504"/>
            <a:ext cx="14946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ko-KR" altLang="en-US" sz="1600" dirty="0" err="1"/>
              <a:t>수</a:t>
            </a:r>
            <a:r>
              <a:rPr lang="ko-KR" altLang="en-US" sz="1600" dirty="0" err="1" smtClean="0"/>
              <a:t>의예과</a:t>
            </a:r>
            <a:endParaRPr lang="en-US" altLang="ko-KR" sz="1600" dirty="0"/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cxnSp>
        <p:nvCxnSpPr>
          <p:cNvPr id="6" name="직선 연결선 5"/>
          <p:cNvCxnSpPr/>
          <p:nvPr/>
        </p:nvCxnSpPr>
        <p:spPr>
          <a:xfrm>
            <a:off x="1765669" y="3321755"/>
            <a:ext cx="8802685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1768598" y="5382079"/>
            <a:ext cx="8802685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013436" y="4026975"/>
            <a:ext cx="8449408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35032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 smtClean="0">
                <a:solidFill>
                  <a:schemeClr val="tx1"/>
                </a:solidFill>
                <a:latin typeface="+mn-ea"/>
              </a:rPr>
              <a:t>약학과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 2022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약학과 지원전략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983117"/>
              </p:ext>
            </p:extLst>
          </p:nvPr>
        </p:nvGraphicFramePr>
        <p:xfrm>
          <a:off x="497696" y="1670542"/>
          <a:ext cx="11196080" cy="35432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881">
                  <a:extLst>
                    <a:ext uri="{9D8B030D-6E8A-4147-A177-3AD203B41FA5}">
                      <a16:colId xmlns:a16="http://schemas.microsoft.com/office/drawing/2014/main" val="3015153080"/>
                    </a:ext>
                  </a:extLst>
                </a:gridCol>
                <a:gridCol w="3015761">
                  <a:extLst>
                    <a:ext uri="{9D8B030D-6E8A-4147-A177-3AD203B41FA5}">
                      <a16:colId xmlns:a16="http://schemas.microsoft.com/office/drawing/2014/main" val="1704938824"/>
                    </a:ext>
                  </a:extLst>
                </a:gridCol>
                <a:gridCol w="7051438">
                  <a:extLst>
                    <a:ext uri="{9D8B030D-6E8A-4147-A177-3AD203B41FA5}">
                      <a16:colId xmlns:a16="http://schemas.microsoft.com/office/drawing/2014/main" val="773757368"/>
                    </a:ext>
                  </a:extLst>
                </a:gridCol>
              </a:tblGrid>
              <a:tr h="60241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모집학과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679579"/>
                  </a:ext>
                </a:extLst>
              </a:tr>
              <a:tr h="4901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서울대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지역균형설발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40,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치의학과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10,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수의예과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7, 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약학과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12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385492"/>
                  </a:ext>
                </a:extLst>
              </a:tr>
              <a:tr h="4901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일반전형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65,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치의예과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22, </a:t>
                      </a: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수의예과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20, 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약학과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32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204160"/>
                  </a:ext>
                </a:extLst>
              </a:tr>
              <a:tr h="4901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연세대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추천형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고</a:t>
                      </a:r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3)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22,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치의예과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12, 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약학과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6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61199"/>
                  </a:ext>
                </a:extLst>
              </a:tr>
              <a:tr h="4901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활동우수형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42,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치의예과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10, 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약학과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887186"/>
                  </a:ext>
                </a:extLst>
              </a:tr>
              <a:tr h="4901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경희대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네오르네상스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55,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치의예과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40,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한의예과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30, 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약학과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20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213078"/>
                  </a:ext>
                </a:extLst>
              </a:tr>
              <a:tr h="4901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경북대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학종</a:t>
                      </a:r>
                      <a:r>
                        <a:rPr lang="en-US" altLang="ko-KR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지역인재</a:t>
                      </a:r>
                      <a:r>
                        <a:rPr lang="en-US" altLang="ko-KR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altLang="ko-KR" sz="18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28, 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치의예과</a:t>
                      </a:r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10, </a:t>
                      </a:r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약학과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18203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82513" y="5357065"/>
            <a:ext cx="10685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FFFF00"/>
                </a:solidFill>
              </a:rPr>
              <a:t>★ </a:t>
            </a:r>
            <a:r>
              <a:rPr lang="ko-KR" altLang="en-US" sz="2000" b="1" dirty="0" err="1" smtClean="0">
                <a:solidFill>
                  <a:srgbClr val="FFFF00"/>
                </a:solidFill>
              </a:rPr>
              <a:t>의약계열을</a:t>
            </a:r>
            <a:r>
              <a:rPr lang="ko-KR" altLang="en-US" sz="2000" b="1" dirty="0" smtClean="0">
                <a:solidFill>
                  <a:srgbClr val="FFFF00"/>
                </a:solidFill>
              </a:rPr>
              <a:t> 모집하는 대학의 약학과 경쟁률 확인</a:t>
            </a:r>
            <a:endParaRPr lang="ko-KR" altLang="en-US" sz="20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의약학계열</a:t>
            </a:r>
            <a:r>
              <a:rPr lang="ko-KR" altLang="en-US" sz="2400" b="1" dirty="0" smtClean="0"/>
              <a:t> 중복 </a:t>
            </a:r>
            <a:r>
              <a:rPr lang="ko-KR" altLang="en-US" sz="2400" b="1" dirty="0" err="1" smtClean="0"/>
              <a:t>모집대학</a:t>
            </a:r>
            <a:endParaRPr lang="ko-KR" altLang="en-US" sz="2000" b="1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2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약학과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약학과 지원전략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메이저 약학과 지원 </a:t>
            </a:r>
            <a:r>
              <a:rPr lang="ko-KR" altLang="en-US" sz="2400" b="1" dirty="0" err="1"/>
              <a:t>가능점수</a:t>
            </a:r>
            <a:r>
              <a:rPr lang="ko-KR" altLang="en-US" sz="2400" b="1" dirty="0"/>
              <a:t> 예측 </a:t>
            </a:r>
            <a:endParaRPr lang="ko-KR" altLang="en-US" sz="2000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045093"/>
              </p:ext>
            </p:extLst>
          </p:nvPr>
        </p:nvGraphicFramePr>
        <p:xfrm>
          <a:off x="621579" y="1678053"/>
          <a:ext cx="11010442" cy="46591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0820">
                  <a:extLst>
                    <a:ext uri="{9D8B030D-6E8A-4147-A177-3AD203B41FA5}">
                      <a16:colId xmlns:a16="http://schemas.microsoft.com/office/drawing/2014/main" val="3682097985"/>
                    </a:ext>
                  </a:extLst>
                </a:gridCol>
                <a:gridCol w="1273201">
                  <a:extLst>
                    <a:ext uri="{9D8B030D-6E8A-4147-A177-3AD203B41FA5}">
                      <a16:colId xmlns:a16="http://schemas.microsoft.com/office/drawing/2014/main" val="2211270592"/>
                    </a:ext>
                  </a:extLst>
                </a:gridCol>
                <a:gridCol w="917324">
                  <a:extLst>
                    <a:ext uri="{9D8B030D-6E8A-4147-A177-3AD203B41FA5}">
                      <a16:colId xmlns:a16="http://schemas.microsoft.com/office/drawing/2014/main" val="3251040414"/>
                    </a:ext>
                  </a:extLst>
                </a:gridCol>
                <a:gridCol w="2917485">
                  <a:extLst>
                    <a:ext uri="{9D8B030D-6E8A-4147-A177-3AD203B41FA5}">
                      <a16:colId xmlns:a16="http://schemas.microsoft.com/office/drawing/2014/main" val="1561625935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62394322"/>
                    </a:ext>
                  </a:extLst>
                </a:gridCol>
                <a:gridCol w="3284711">
                  <a:extLst>
                    <a:ext uri="{9D8B030D-6E8A-4147-A177-3AD203B41FA5}">
                      <a16:colId xmlns:a16="http://schemas.microsoft.com/office/drawing/2014/main" val="1637064724"/>
                    </a:ext>
                  </a:extLst>
                </a:gridCol>
                <a:gridCol w="872622">
                  <a:extLst>
                    <a:ext uri="{9D8B030D-6E8A-4147-A177-3AD203B41FA5}">
                      <a16:colId xmlns:a16="http://schemas.microsoft.com/office/drawing/2014/main" val="2050903275"/>
                    </a:ext>
                  </a:extLst>
                </a:gridCol>
              </a:tblGrid>
              <a:tr h="503168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모집인원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전형요소 및 전형방법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수능최저학력기준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지원</a:t>
                      </a:r>
                      <a:endParaRPr lang="en-US" altLang="ko-KR" sz="1400" b="1" kern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 smtClean="0">
                          <a:solidFill>
                            <a:schemeClr val="tx1"/>
                          </a:solidFill>
                          <a:effectLst/>
                        </a:rPr>
                        <a:t>가능선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033386"/>
                  </a:ext>
                </a:extLst>
              </a:tr>
              <a:tr h="90666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서울대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지역균형</a:t>
                      </a:r>
                      <a:endParaRPr lang="en-US" altLang="ko-KR" sz="1400" b="1" kern="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선발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서류평가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70 +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12/3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과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개</a:t>
                      </a: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등급</a:t>
                      </a:r>
                      <a:endParaRPr lang="en-US" sz="1400" b="1" kern="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err="1" smtClean="0">
                          <a:solidFill>
                            <a:schemeClr val="tx1"/>
                          </a:solidFill>
                          <a:effectLst/>
                        </a:rPr>
                        <a:t>과탐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I+II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및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II+II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1.2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427595"/>
                  </a:ext>
                </a:extLst>
              </a:tr>
              <a:tr h="5548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일반전형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: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: 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50 +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11/26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없음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1.3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810577"/>
                  </a:ext>
                </a:extLst>
              </a:tr>
              <a:tr h="48989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중앙대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err="1" smtClean="0">
                          <a:solidFill>
                            <a:schemeClr val="tx1"/>
                          </a:solidFill>
                          <a:effectLst/>
                        </a:rPr>
                        <a:t>다빈치형</a:t>
                      </a:r>
                      <a:endParaRPr lang="en-US" altLang="ko-KR" sz="1400" b="1" kern="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인재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(3.5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: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: 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70 +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30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12/4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없음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1.3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788905"/>
                  </a:ext>
                </a:extLst>
              </a:tr>
              <a:tr h="2449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탐구형인재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없음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1.3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583950"/>
                  </a:ext>
                </a:extLst>
              </a:tr>
              <a:tr h="4898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지역균형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5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70+</a:t>
                      </a:r>
                      <a:r>
                        <a:rPr lang="ko-KR" sz="1400" b="1" kern="100" dirty="0" err="1">
                          <a:solidFill>
                            <a:srgbClr val="FFFF00"/>
                          </a:solidFill>
                          <a:effectLst/>
                        </a:rPr>
                        <a:t>비교과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30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-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(1) 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합 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5, 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한국사 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1.6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786237"/>
                  </a:ext>
                </a:extLst>
              </a:tr>
              <a:tr h="4898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성균관대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학생부종합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학과모집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없음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1.2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101992"/>
                  </a:ext>
                </a:extLst>
              </a:tr>
              <a:tr h="4898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경희대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네오</a:t>
                      </a:r>
                      <a:endParaRPr lang="en-US" altLang="ko-KR" sz="1400" b="1" kern="10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르네상스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(4</a:t>
                      </a: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배수내외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: 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: 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70 +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30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12/5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(1) 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합 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5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한국사 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5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1.3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438634"/>
                  </a:ext>
                </a:extLst>
              </a:tr>
              <a:tr h="4898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이화여대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미래인재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20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 100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-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1) 4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합 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5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1.6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596217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2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약학과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약학과 지원전략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인서울</a:t>
            </a:r>
            <a:r>
              <a:rPr lang="ko-KR" altLang="en-US" sz="2400" b="1" dirty="0" smtClean="0"/>
              <a:t> </a:t>
            </a:r>
            <a:r>
              <a:rPr lang="ko-KR" altLang="en-US" sz="2400" b="1" dirty="0"/>
              <a:t>약학과 지원 </a:t>
            </a:r>
            <a:r>
              <a:rPr lang="ko-KR" altLang="en-US" sz="2400" b="1" dirty="0" err="1"/>
              <a:t>가능점수</a:t>
            </a:r>
            <a:r>
              <a:rPr lang="ko-KR" altLang="en-US" sz="2400" b="1" dirty="0"/>
              <a:t> 예측</a:t>
            </a:r>
            <a:endParaRPr lang="ko-KR" altLang="en-US" sz="2000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16867"/>
              </p:ext>
            </p:extLst>
          </p:nvPr>
        </p:nvGraphicFramePr>
        <p:xfrm>
          <a:off x="631463" y="1678053"/>
          <a:ext cx="11000558" cy="4484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4686">
                  <a:extLst>
                    <a:ext uri="{9D8B030D-6E8A-4147-A177-3AD203B41FA5}">
                      <a16:colId xmlns:a16="http://schemas.microsoft.com/office/drawing/2014/main" val="1592311883"/>
                    </a:ext>
                  </a:extLst>
                </a:gridCol>
                <a:gridCol w="1279451">
                  <a:extLst>
                    <a:ext uri="{9D8B030D-6E8A-4147-A177-3AD203B41FA5}">
                      <a16:colId xmlns:a16="http://schemas.microsoft.com/office/drawing/2014/main" val="3468378773"/>
                    </a:ext>
                  </a:extLst>
                </a:gridCol>
                <a:gridCol w="910856">
                  <a:extLst>
                    <a:ext uri="{9D8B030D-6E8A-4147-A177-3AD203B41FA5}">
                      <a16:colId xmlns:a16="http://schemas.microsoft.com/office/drawing/2014/main" val="956427735"/>
                    </a:ext>
                  </a:extLst>
                </a:gridCol>
                <a:gridCol w="2923953">
                  <a:extLst>
                    <a:ext uri="{9D8B030D-6E8A-4147-A177-3AD203B41FA5}">
                      <a16:colId xmlns:a16="http://schemas.microsoft.com/office/drawing/2014/main" val="268229610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286518092"/>
                    </a:ext>
                  </a:extLst>
                </a:gridCol>
                <a:gridCol w="3285461">
                  <a:extLst>
                    <a:ext uri="{9D8B030D-6E8A-4147-A177-3AD203B41FA5}">
                      <a16:colId xmlns:a16="http://schemas.microsoft.com/office/drawing/2014/main" val="2958362272"/>
                    </a:ext>
                  </a:extLst>
                </a:gridCol>
                <a:gridCol w="871872">
                  <a:extLst>
                    <a:ext uri="{9D8B030D-6E8A-4147-A177-3AD203B41FA5}">
                      <a16:colId xmlns:a16="http://schemas.microsoft.com/office/drawing/2014/main" val="1653581334"/>
                    </a:ext>
                  </a:extLst>
                </a:gridCol>
              </a:tblGrid>
              <a:tr h="505161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모집인</a:t>
                      </a:r>
                      <a:r>
                        <a:rPr lang="ko-KR" alt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원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전형요소 및 전형방법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수능최저학력기준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지원</a:t>
                      </a:r>
                      <a:endParaRPr lang="en-US" altLang="ko-KR" sz="1400" b="1" kern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 smtClean="0">
                          <a:solidFill>
                            <a:schemeClr val="tx1"/>
                          </a:solidFill>
                          <a:effectLst/>
                        </a:rPr>
                        <a:t>가능선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702651"/>
                  </a:ext>
                </a:extLst>
              </a:tr>
              <a:tr h="50516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숙명여대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숙명인재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ll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면접형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(4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: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: 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60 +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11/28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없음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1.3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127725"/>
                  </a:ext>
                </a:extLst>
              </a:tr>
              <a:tr h="5051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지역균형</a:t>
                      </a:r>
                      <a:endParaRPr lang="en-US" altLang="ko-KR" sz="1400" b="1" kern="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선발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합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수학 포함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1.3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806337"/>
                  </a:ext>
                </a:extLst>
              </a:tr>
              <a:tr h="7577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덕성여대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학생부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(2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수학 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포함</a:t>
                      </a: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 err="1" smtClean="0">
                          <a:solidFill>
                            <a:schemeClr val="tx1"/>
                          </a:solidFill>
                          <a:effectLst/>
                        </a:rPr>
                        <a:t>과탐</a:t>
                      </a: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소수점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절사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각 과목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등급 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1.4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680582"/>
                  </a:ext>
                </a:extLst>
              </a:tr>
              <a:tr h="4433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덕성인재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I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없음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842399"/>
                  </a:ext>
                </a:extLst>
              </a:tr>
              <a:tr h="50516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동덕여대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학생부</a:t>
                      </a:r>
                      <a:endParaRPr lang="en-US" altLang="ko-KR" sz="1400" b="1" kern="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교과우수자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(2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endParaRPr lang="en-US" altLang="ko-KR" sz="1400" b="1" kern="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개 </a:t>
                      </a: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등급합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1.4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328261"/>
                  </a:ext>
                </a:extLst>
              </a:tr>
              <a:tr h="7577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삼육대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학생부교과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(5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):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80 + 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출결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10 + 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봉사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: 1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60 + 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40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10/17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국수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확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 err="1">
                          <a:solidFill>
                            <a:srgbClr val="FFFF00"/>
                          </a:solidFill>
                          <a:effectLst/>
                        </a:rPr>
                        <a:t>영탐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사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직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)(1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) 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개 </a:t>
                      </a:r>
                      <a:r>
                        <a:rPr lang="ko-KR" sz="1400" b="1" kern="100" dirty="0" err="1">
                          <a:solidFill>
                            <a:srgbClr val="FFFF00"/>
                          </a:solidFill>
                          <a:effectLst/>
                        </a:rPr>
                        <a:t>등급합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5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1.6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448125"/>
                  </a:ext>
                </a:extLst>
              </a:tr>
              <a:tr h="5051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학생부</a:t>
                      </a:r>
                      <a:endParaRPr lang="en-US" altLang="ko-KR" sz="1400" b="1" kern="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교과우수자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국수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확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 err="1">
                          <a:solidFill>
                            <a:srgbClr val="FFFF00"/>
                          </a:solidFill>
                          <a:effectLst/>
                        </a:rPr>
                        <a:t>영탐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사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직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)(1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) 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개 </a:t>
                      </a:r>
                      <a:r>
                        <a:rPr lang="ko-KR" sz="1400" b="1" kern="100" dirty="0" err="1">
                          <a:solidFill>
                            <a:srgbClr val="FFFF00"/>
                          </a:solidFill>
                          <a:effectLst/>
                        </a:rPr>
                        <a:t>등급합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5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1.5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애내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42348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5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약학과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약학과 지원전략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수도권 약학과 지원 </a:t>
            </a:r>
            <a:r>
              <a:rPr lang="ko-KR" altLang="en-US" sz="2400" b="1" dirty="0" err="1" smtClean="0"/>
              <a:t>가능점수</a:t>
            </a:r>
            <a:r>
              <a:rPr lang="ko-KR" altLang="en-US" sz="2400" b="1" dirty="0" smtClean="0"/>
              <a:t> 예측</a:t>
            </a:r>
            <a:endParaRPr lang="ko-KR" altLang="en-US" sz="2000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826575"/>
              </p:ext>
            </p:extLst>
          </p:nvPr>
        </p:nvGraphicFramePr>
        <p:xfrm>
          <a:off x="625662" y="1678054"/>
          <a:ext cx="11000556" cy="44846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8330">
                  <a:extLst>
                    <a:ext uri="{9D8B030D-6E8A-4147-A177-3AD203B41FA5}">
                      <a16:colId xmlns:a16="http://schemas.microsoft.com/office/drawing/2014/main" val="4293660954"/>
                    </a:ext>
                  </a:extLst>
                </a:gridCol>
                <a:gridCol w="1275805">
                  <a:extLst>
                    <a:ext uri="{9D8B030D-6E8A-4147-A177-3AD203B41FA5}">
                      <a16:colId xmlns:a16="http://schemas.microsoft.com/office/drawing/2014/main" val="4237083946"/>
                    </a:ext>
                  </a:extLst>
                </a:gridCol>
                <a:gridCol w="910047">
                  <a:extLst>
                    <a:ext uri="{9D8B030D-6E8A-4147-A177-3AD203B41FA5}">
                      <a16:colId xmlns:a16="http://schemas.microsoft.com/office/drawing/2014/main" val="4194237236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152812301"/>
                    </a:ext>
                  </a:extLst>
                </a:gridCol>
                <a:gridCol w="740228">
                  <a:extLst>
                    <a:ext uri="{9D8B030D-6E8A-4147-A177-3AD203B41FA5}">
                      <a16:colId xmlns:a16="http://schemas.microsoft.com/office/drawing/2014/main" val="274792480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22035757"/>
                    </a:ext>
                  </a:extLst>
                </a:gridCol>
                <a:gridCol w="868226">
                  <a:extLst>
                    <a:ext uri="{9D8B030D-6E8A-4147-A177-3AD203B41FA5}">
                      <a16:colId xmlns:a16="http://schemas.microsoft.com/office/drawing/2014/main" val="2388177307"/>
                    </a:ext>
                  </a:extLst>
                </a:gridCol>
              </a:tblGrid>
              <a:tr h="507809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모집인원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전형요소 및 전형방법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수능최저학력기준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지원</a:t>
                      </a:r>
                      <a:endParaRPr lang="en-US" altLang="ko-KR" sz="1400" b="1" kern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 smtClean="0">
                          <a:solidFill>
                            <a:schemeClr val="tx1"/>
                          </a:solidFill>
                          <a:effectLst/>
                        </a:rPr>
                        <a:t>가능선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616054"/>
                  </a:ext>
                </a:extLst>
              </a:tr>
              <a:tr h="55887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연세대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송도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err="1" smtClean="0">
                          <a:solidFill>
                            <a:schemeClr val="tx1"/>
                          </a:solidFill>
                          <a:effectLst/>
                        </a:rPr>
                        <a:t>학생부교과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추천형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(5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: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60 +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10/16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없음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220570"/>
                  </a:ext>
                </a:extLst>
              </a:tr>
              <a:tr h="7616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학생부 종합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활동우수형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(5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: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:1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60 +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11/20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국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수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미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alt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기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등급 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개</a:t>
                      </a:r>
                      <a:endParaRPr lang="en-US" altLang="ko-KR" sz="1400" b="1" kern="10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국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수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중 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r>
                        <a:rPr lang="ko-KR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개 포함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en-US" sz="1400" b="1" kern="10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영어 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등급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한국사 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등급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1.5</a:t>
                      </a:r>
                      <a:r>
                        <a:rPr lang="ko-KR" alt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28598"/>
                  </a:ext>
                </a:extLst>
              </a:tr>
              <a:tr h="38083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가톨릭대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지역균형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1.2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173196"/>
                  </a:ext>
                </a:extLst>
              </a:tr>
              <a:tr h="5428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학교장  추천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(4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: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:1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70 +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11/7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합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506779"/>
                  </a:ext>
                </a:extLst>
              </a:tr>
              <a:tr h="571245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가천대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지역균형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60 +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40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11/20~22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(2)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altLang="ko-KR" sz="1400" b="1" kern="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b="1" kern="100" dirty="0" err="1" smtClean="0">
                          <a:solidFill>
                            <a:schemeClr val="tx1"/>
                          </a:solidFill>
                          <a:effectLst/>
                        </a:rPr>
                        <a:t>과탐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소수점 </a:t>
                      </a: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절사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1.2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585577"/>
                  </a:ext>
                </a:extLst>
              </a:tr>
              <a:tr h="5712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가천의약학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(4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: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:1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50 +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12/2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2) 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합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b="1" kern="100" dirty="0" err="1" smtClean="0">
                          <a:solidFill>
                            <a:schemeClr val="tx1"/>
                          </a:solidFill>
                          <a:effectLst/>
                        </a:rPr>
                        <a:t>과탐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소수점 </a:t>
                      </a:r>
                      <a:r>
                        <a:rPr lang="ko-KR" sz="1400" b="1" kern="100" dirty="0" err="1">
                          <a:solidFill>
                            <a:schemeClr val="tx1"/>
                          </a:solidFill>
                          <a:effectLst/>
                        </a:rPr>
                        <a:t>절사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1.7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826506"/>
                  </a:ext>
                </a:extLst>
              </a:tr>
              <a:tr h="590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아주대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학생부종합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(ACE)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(3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: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:1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70 +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12/13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(2)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합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28681" marR="286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969057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약학과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약학과 지원전략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524968"/>
              </p:ext>
            </p:extLst>
          </p:nvPr>
        </p:nvGraphicFramePr>
        <p:xfrm>
          <a:off x="616137" y="1668529"/>
          <a:ext cx="11013810" cy="4693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3817">
                  <a:extLst>
                    <a:ext uri="{9D8B030D-6E8A-4147-A177-3AD203B41FA5}">
                      <a16:colId xmlns:a16="http://schemas.microsoft.com/office/drawing/2014/main" val="3151812601"/>
                    </a:ext>
                  </a:extLst>
                </a:gridCol>
                <a:gridCol w="1282589">
                  <a:extLst>
                    <a:ext uri="{9D8B030D-6E8A-4147-A177-3AD203B41FA5}">
                      <a16:colId xmlns:a16="http://schemas.microsoft.com/office/drawing/2014/main" val="1381907271"/>
                    </a:ext>
                  </a:extLst>
                </a:gridCol>
                <a:gridCol w="905965">
                  <a:extLst>
                    <a:ext uri="{9D8B030D-6E8A-4147-A177-3AD203B41FA5}">
                      <a16:colId xmlns:a16="http://schemas.microsoft.com/office/drawing/2014/main" val="3059556313"/>
                    </a:ext>
                  </a:extLst>
                </a:gridCol>
                <a:gridCol w="2921857">
                  <a:extLst>
                    <a:ext uri="{9D8B030D-6E8A-4147-A177-3AD203B41FA5}">
                      <a16:colId xmlns:a16="http://schemas.microsoft.com/office/drawing/2014/main" val="979728902"/>
                    </a:ext>
                  </a:extLst>
                </a:gridCol>
                <a:gridCol w="754739">
                  <a:extLst>
                    <a:ext uri="{9D8B030D-6E8A-4147-A177-3AD203B41FA5}">
                      <a16:colId xmlns:a16="http://schemas.microsoft.com/office/drawing/2014/main" val="2797885957"/>
                    </a:ext>
                  </a:extLst>
                </a:gridCol>
                <a:gridCol w="3287845">
                  <a:extLst>
                    <a:ext uri="{9D8B030D-6E8A-4147-A177-3AD203B41FA5}">
                      <a16:colId xmlns:a16="http://schemas.microsoft.com/office/drawing/2014/main" val="957944445"/>
                    </a:ext>
                  </a:extLst>
                </a:gridCol>
                <a:gridCol w="866998">
                  <a:extLst>
                    <a:ext uri="{9D8B030D-6E8A-4147-A177-3AD203B41FA5}">
                      <a16:colId xmlns:a16="http://schemas.microsoft.com/office/drawing/2014/main" val="1644260333"/>
                    </a:ext>
                  </a:extLst>
                </a:gridCol>
              </a:tblGrid>
              <a:tr h="512696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모집인원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전형요소 및 전형방법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수능최저학력기준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지원</a:t>
                      </a:r>
                      <a:endParaRPr lang="en-US" altLang="ko-KR" sz="1400" b="1" kern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 smtClean="0">
                          <a:solidFill>
                            <a:schemeClr val="tx1"/>
                          </a:solidFill>
                          <a:effectLst/>
                        </a:rPr>
                        <a:t>가능선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643324"/>
                  </a:ext>
                </a:extLst>
              </a:tr>
              <a:tr h="278725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경북대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일반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835009"/>
                  </a:ext>
                </a:extLst>
              </a:tr>
              <a:tr h="557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지역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종합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(5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단계 서류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70+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11/20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토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1.7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842779"/>
                  </a:ext>
                </a:extLst>
              </a:tr>
              <a:tr h="27872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전남대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일반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6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669871"/>
                  </a:ext>
                </a:extLst>
              </a:tr>
              <a:tr h="278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지역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교과 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7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1.4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520735"/>
                  </a:ext>
                </a:extLst>
              </a:tr>
              <a:tr h="557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고교생활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우</a:t>
                      </a: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      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종합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(6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 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70+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12/2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목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3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7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358922"/>
                  </a:ext>
                </a:extLst>
              </a:tr>
              <a:tr h="27872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충남대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일반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(2)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 3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합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1.8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961462"/>
                  </a:ext>
                </a:extLst>
              </a:tr>
              <a:tr h="278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지역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(2) 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 3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합 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1.7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253153"/>
                  </a:ext>
                </a:extLst>
              </a:tr>
              <a:tr h="557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PRISM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인재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종합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(3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점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 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점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점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12/1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(2) 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합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1.8</a:t>
                      </a:r>
                      <a:r>
                        <a:rPr lang="ko-KR" sz="1400" b="1" kern="10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420681"/>
                  </a:ext>
                </a:extLst>
              </a:tr>
              <a:tr h="55744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부산대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지역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교과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(1) </a:t>
                      </a:r>
                      <a:r>
                        <a:rPr lang="ko-KR" alt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합 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4, 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한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 err="1" smtClean="0">
                          <a:solidFill>
                            <a:srgbClr val="FFFF00"/>
                          </a:solidFill>
                          <a:effectLst/>
                        </a:rPr>
                        <a:t>수학포함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2.0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925191"/>
                  </a:ext>
                </a:extLst>
              </a:tr>
              <a:tr h="557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지역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종합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(3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단계 서류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80+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12/4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chemeClr val="tx1"/>
                          </a:solidFill>
                          <a:effectLst/>
                        </a:rPr>
                        <a:t>토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(1) </a:t>
                      </a:r>
                      <a:r>
                        <a:rPr lang="ko-KR" alt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3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합 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4, </a:t>
                      </a:r>
                      <a:r>
                        <a:rPr lang="ko-KR" sz="1400" b="1" kern="100" dirty="0">
                          <a:solidFill>
                            <a:srgbClr val="FFFF00"/>
                          </a:solidFill>
                          <a:effectLst/>
                        </a:rPr>
                        <a:t>한</a:t>
                      </a:r>
                      <a:r>
                        <a:rPr lang="en-US" sz="1400" b="1" kern="100" dirty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100" dirty="0" err="1" smtClean="0">
                          <a:solidFill>
                            <a:srgbClr val="FFFF00"/>
                          </a:solidFill>
                          <a:effectLst/>
                        </a:rPr>
                        <a:t>수학포함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.5</a:t>
                      </a:r>
                      <a:r>
                        <a:rPr lang="ko-KR" altLang="en-US" sz="1400" b="1" kern="100" dirty="0" smtClean="0">
                          <a:solidFill>
                            <a:srgbClr val="FFFF00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16318" marR="16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994296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지방국립대</a:t>
            </a:r>
            <a:r>
              <a:rPr lang="ko-KR" altLang="en-US" sz="2400" b="1" dirty="0" smtClean="0"/>
              <a:t> 약학과 지원 </a:t>
            </a:r>
            <a:r>
              <a:rPr lang="ko-KR" altLang="en-US" sz="2400" b="1" dirty="0" err="1" smtClean="0"/>
              <a:t>가능점수</a:t>
            </a:r>
            <a:r>
              <a:rPr lang="ko-KR" altLang="en-US" sz="2400" b="1" dirty="0" smtClean="0"/>
              <a:t> 예측</a:t>
            </a:r>
            <a:endParaRPr lang="ko-KR" altLang="en-US" sz="20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4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약학과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765669" y="58403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2022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학년도 약학과 지원전략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096841"/>
              </p:ext>
            </p:extLst>
          </p:nvPr>
        </p:nvGraphicFramePr>
        <p:xfrm>
          <a:off x="616137" y="1663508"/>
          <a:ext cx="11013810" cy="46906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9526">
                  <a:extLst>
                    <a:ext uri="{9D8B030D-6E8A-4147-A177-3AD203B41FA5}">
                      <a16:colId xmlns:a16="http://schemas.microsoft.com/office/drawing/2014/main" val="572878992"/>
                    </a:ext>
                  </a:extLst>
                </a:gridCol>
                <a:gridCol w="1283147">
                  <a:extLst>
                    <a:ext uri="{9D8B030D-6E8A-4147-A177-3AD203B41FA5}">
                      <a16:colId xmlns:a16="http://schemas.microsoft.com/office/drawing/2014/main" val="2124230924"/>
                    </a:ext>
                  </a:extLst>
                </a:gridCol>
                <a:gridCol w="911665">
                  <a:extLst>
                    <a:ext uri="{9D8B030D-6E8A-4147-A177-3AD203B41FA5}">
                      <a16:colId xmlns:a16="http://schemas.microsoft.com/office/drawing/2014/main" val="2256374266"/>
                    </a:ext>
                  </a:extLst>
                </a:gridCol>
                <a:gridCol w="2923279">
                  <a:extLst>
                    <a:ext uri="{9D8B030D-6E8A-4147-A177-3AD203B41FA5}">
                      <a16:colId xmlns:a16="http://schemas.microsoft.com/office/drawing/2014/main" val="1793907167"/>
                    </a:ext>
                  </a:extLst>
                </a:gridCol>
                <a:gridCol w="749839">
                  <a:extLst>
                    <a:ext uri="{9D8B030D-6E8A-4147-A177-3AD203B41FA5}">
                      <a16:colId xmlns:a16="http://schemas.microsoft.com/office/drawing/2014/main" val="1210623177"/>
                    </a:ext>
                  </a:extLst>
                </a:gridCol>
                <a:gridCol w="3294148">
                  <a:extLst>
                    <a:ext uri="{9D8B030D-6E8A-4147-A177-3AD203B41FA5}">
                      <a16:colId xmlns:a16="http://schemas.microsoft.com/office/drawing/2014/main" val="3806589718"/>
                    </a:ext>
                  </a:extLst>
                </a:gridCol>
                <a:gridCol w="862206">
                  <a:extLst>
                    <a:ext uri="{9D8B030D-6E8A-4147-A177-3AD203B41FA5}">
                      <a16:colId xmlns:a16="http://schemas.microsoft.com/office/drawing/2014/main" val="2051121991"/>
                    </a:ext>
                  </a:extLst>
                </a:gridCol>
              </a:tblGrid>
              <a:tr h="498667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>
                          <a:solidFill>
                            <a:schemeClr val="tx1"/>
                          </a:solidFill>
                          <a:effectLst/>
                        </a:rPr>
                        <a:t>대학명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>
                          <a:solidFill>
                            <a:schemeClr val="tx1"/>
                          </a:solidFill>
                          <a:effectLst/>
                        </a:rPr>
                        <a:t>전형명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모집인원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전형요소 및 전형방법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수능최저학력기준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지원</a:t>
                      </a:r>
                      <a:endParaRPr lang="en-US" altLang="ko-KR" sz="1400" b="1" kern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 smtClean="0">
                          <a:solidFill>
                            <a:schemeClr val="tx1"/>
                          </a:solidFill>
                          <a:effectLst/>
                        </a:rPr>
                        <a:t>가능선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224540"/>
                  </a:ext>
                </a:extLst>
              </a:tr>
              <a:tr h="243544">
                <a:tc rowSpan="2"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조선대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일반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38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학생부 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 6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1.8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129328"/>
                  </a:ext>
                </a:extLst>
              </a:tr>
              <a:tr h="2435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지역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종합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서류 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 6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1.9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320067"/>
                  </a:ext>
                </a:extLst>
              </a:tr>
              <a:tr h="243544">
                <a:tc rowSpan="2"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계명대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일반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(2) 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 3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 5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375228"/>
                  </a:ext>
                </a:extLst>
              </a:tr>
              <a:tr h="2435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지역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(2) 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 3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 5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1.5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126785"/>
                  </a:ext>
                </a:extLst>
              </a:tr>
              <a:tr h="490349">
                <a:tc rowSpan="2"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영남대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일반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90 + 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출결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6, </a:t>
                      </a:r>
                      <a:r>
                        <a:rPr lang="ko-KR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한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FFFF00"/>
                          </a:solidFill>
                          <a:effectLst/>
                        </a:rPr>
                        <a:t>1.8</a:t>
                      </a:r>
                      <a:r>
                        <a:rPr lang="ko-KR" sz="1400" b="1" kern="0">
                          <a:solidFill>
                            <a:srgbClr val="FFFF00"/>
                          </a:solidFill>
                          <a:effectLst/>
                        </a:rPr>
                        <a:t>이내</a:t>
                      </a:r>
                      <a:endParaRPr lang="ko-KR" sz="1400" b="1" kern="10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479465"/>
                  </a:ext>
                </a:extLst>
              </a:tr>
              <a:tr h="490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지역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90 + 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출결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/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(1) 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6, </a:t>
                      </a:r>
                      <a:r>
                        <a:rPr lang="ko-KR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한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2</a:t>
                      </a:r>
                      <a:r>
                        <a:rPr lang="ko-KR" sz="1400" b="1" kern="0" dirty="0" err="1">
                          <a:solidFill>
                            <a:srgbClr val="FFFF00"/>
                          </a:solidFill>
                          <a:effectLst/>
                        </a:rPr>
                        <a:t>등급초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831356"/>
                  </a:ext>
                </a:extLst>
              </a:tr>
              <a:tr h="745717">
                <a:tc rowSpan="2"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우석대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교과 중심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90+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출결</a:t>
                      </a:r>
                      <a:r>
                        <a:rPr 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400" b="1" kern="0" dirty="0" err="1" smtClean="0">
                          <a:solidFill>
                            <a:srgbClr val="FFFF00"/>
                          </a:solidFill>
                          <a:effectLst/>
                        </a:rPr>
                        <a:t>국수영사과</a:t>
                      </a:r>
                      <a:r>
                        <a:rPr lang="en-US" altLang="ko-KR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altLang="ko-KR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중 상위</a:t>
                      </a:r>
                      <a:r>
                        <a:rPr lang="en-US" altLang="ko-KR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 15</a:t>
                      </a:r>
                      <a:r>
                        <a:rPr lang="ko-KR" altLang="ko-KR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개 과목 반영</a:t>
                      </a:r>
                      <a:endParaRPr lang="ko-KR" altLang="ko-KR" sz="1400" b="1" kern="10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(2) </a:t>
                      </a:r>
                      <a:r>
                        <a:rPr lang="ko-KR" alt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 6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수학 포함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1.0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52774"/>
                  </a:ext>
                </a:extLst>
              </a:tr>
              <a:tr h="10010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지역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(4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): 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90+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출결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: 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교과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50+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출결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10+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err="1" smtClean="0">
                          <a:solidFill>
                            <a:srgbClr val="FFFF00"/>
                          </a:solidFill>
                          <a:effectLst/>
                        </a:rPr>
                        <a:t>국수영사과</a:t>
                      </a:r>
                      <a:r>
                        <a:rPr lang="en-US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ko-KR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중 상위</a:t>
                      </a:r>
                      <a:r>
                        <a:rPr lang="en-US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r>
                        <a:rPr lang="ko-KR" sz="1400" b="1" kern="0" dirty="0">
                          <a:solidFill>
                            <a:srgbClr val="FFFF00"/>
                          </a:solidFill>
                          <a:effectLst/>
                        </a:rPr>
                        <a:t>개 과목 </a:t>
                      </a:r>
                      <a:r>
                        <a:rPr lang="ko-KR" sz="1400" b="1" kern="0" dirty="0" smtClean="0">
                          <a:solidFill>
                            <a:srgbClr val="FFFF00"/>
                          </a:solidFill>
                          <a:effectLst/>
                        </a:rPr>
                        <a:t>반영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10/15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~10/17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(2) </a:t>
                      </a:r>
                      <a:r>
                        <a:rPr lang="ko-KR" alt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중 </a:t>
                      </a:r>
                      <a:r>
                        <a:rPr 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 6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수학 포함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rgbClr val="FFFF00"/>
                          </a:solidFill>
                          <a:effectLst/>
                        </a:rPr>
                        <a:t>1.0</a:t>
                      </a:r>
                      <a:endParaRPr lang="ko-KR" sz="1400" b="1" kern="10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729799"/>
                  </a:ext>
                </a:extLst>
              </a:tr>
              <a:tr h="490349"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단국대</a:t>
                      </a:r>
                      <a:endParaRPr lang="en-US" altLang="ko-KR" sz="1400" b="1" kern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천안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DKU</a:t>
                      </a:r>
                      <a:r>
                        <a:rPr lang="ko-KR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인재</a:t>
                      </a:r>
                      <a:endParaRPr lang="en-US" altLang="ko-KR" sz="1400" b="1" kern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종합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: 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100(3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배수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단계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: 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서류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70+</a:t>
                      </a:r>
                      <a:r>
                        <a:rPr lang="ko-KR" sz="1400" b="1" kern="0">
                          <a:solidFill>
                            <a:schemeClr val="tx1"/>
                          </a:solidFill>
                          <a:effectLst/>
                        </a:rPr>
                        <a:t>면접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ko-KR" sz="1400" b="1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11/27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토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국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미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기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),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영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과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(2</a:t>
                      </a:r>
                      <a:r>
                        <a:rPr 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ko-KR" alt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중</a:t>
                      </a:r>
                      <a:r>
                        <a:rPr lang="en-US" sz="14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합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 6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수학 포함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1.6</a:t>
                      </a:r>
                      <a:r>
                        <a:rPr lang="ko-KR" sz="1400" b="1" kern="0" dirty="0">
                          <a:solidFill>
                            <a:schemeClr val="tx1"/>
                          </a:solidFill>
                          <a:effectLst/>
                        </a:rPr>
                        <a:t>이내</a:t>
                      </a:r>
                      <a:endParaRPr lang="ko-KR" sz="14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48" marR="34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63556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1463" y="1133664"/>
            <a:ext cx="963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지방사립대</a:t>
            </a:r>
            <a:r>
              <a:rPr lang="ko-KR" altLang="en-US" sz="2400" b="1" dirty="0" smtClean="0"/>
              <a:t> 약학과 지원 </a:t>
            </a:r>
            <a:r>
              <a:rPr lang="ko-KR" altLang="en-US" sz="2400" b="1" dirty="0" err="1" smtClean="0"/>
              <a:t>가능점수</a:t>
            </a:r>
            <a:r>
              <a:rPr lang="ko-KR" altLang="en-US" sz="2400" b="1" dirty="0" smtClean="0"/>
              <a:t> 예측</a:t>
            </a:r>
            <a:endParaRPr lang="ko-KR" altLang="en-US" sz="20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1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5992" y="1134210"/>
            <a:ext cx="113332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SKY</a:t>
            </a:r>
            <a:r>
              <a:rPr lang="ko-KR" altLang="en-US" sz="80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0" dirty="0" err="1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입시결과</a:t>
            </a:r>
            <a:r>
              <a:rPr lang="ko-KR" altLang="en-US" sz="80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80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80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분석 및 예측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6215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및 예측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신설학과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718037" y="1670537"/>
          <a:ext cx="10942920" cy="46350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42920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</a:tblGrid>
              <a:tr h="43766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연세대</a:t>
                      </a:r>
                    </a:p>
                  </a:txBody>
                  <a:tcPr marL="7562" marR="7562" marT="7562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5"/>
                  </a:ext>
                </a:extLst>
              </a:tr>
              <a:tr h="43766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인공지능학과</a:t>
                      </a:r>
                    </a:p>
                  </a:txBody>
                  <a:tcPr marL="7562" marR="7562" marT="7562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55810"/>
                  </a:ext>
                </a:extLst>
              </a:tr>
              <a:tr h="140188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-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모집인원 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20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</a:p>
                    <a:p>
                      <a:pPr algn="l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-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학생부종합 활동우수형 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정시 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선발</a:t>
                      </a: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2357804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설립배경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- 4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 산업혁명시대의 도래와 맞물려 세계적인 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AI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전문인재 양성으로 인공지능대학이 신설됨에 따라 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6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 </a:t>
                      </a:r>
                      <a:r>
                        <a:rPr lang="ko-KR" altLang="en-US" sz="1600" b="1" i="0" u="sng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공과대학 컴퓨터과학과는 인공지능융합대학에 인공지능학과와 같은 소속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으로 변경 됨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&lt;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교육과정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-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컴퓨터프로그래밍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수학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알고리즘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통계학등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토대 위에 기계학습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빅데이터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컴퓨터 </a:t>
                      </a:r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비젼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로봇공학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자연어처리등 </a:t>
                      </a:r>
                      <a:endParaRPr lang="en-US" altLang="ko-KR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인공지능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 기술의 체계적인 교육을 제공 </a:t>
                      </a:r>
                      <a:endParaRPr lang="en-US" altLang="ko-KR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&lt;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졸업 후 진로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페이스 </a:t>
                      </a:r>
                      <a:r>
                        <a:rPr lang="ko-KR" altLang="en-US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북</a:t>
                      </a:r>
                      <a:r>
                        <a:rPr lang="en-US" altLang="ko-KR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구글</a:t>
                      </a:r>
                      <a:r>
                        <a:rPr lang="en-US" altLang="ko-KR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애플</a:t>
                      </a:r>
                      <a:r>
                        <a:rPr lang="en-US" altLang="ko-KR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엔비디아</a:t>
                      </a:r>
                      <a:r>
                        <a:rPr lang="en-US" altLang="ko-KR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삼성전자</a:t>
                      </a:r>
                      <a:r>
                        <a:rPr lang="en-US" altLang="ko-KR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네이버</a:t>
                      </a:r>
                      <a:r>
                        <a:rPr lang="en-US" altLang="ko-KR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카카오</a:t>
                      </a:r>
                      <a:r>
                        <a:rPr lang="en-US" altLang="ko-KR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SK.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현대 등 </a:t>
                      </a:r>
                      <a:r>
                        <a:rPr lang="ko-KR" altLang="en-US" sz="1600" b="1" i="0" u="sng" strike="noStrike" baseline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연구개발직</a:t>
                      </a:r>
                      <a:r>
                        <a:rPr lang="ko-KR" altLang="en-US" sz="16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진출 가능 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신설학과 소개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7058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및 예측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서울대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지원전략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서울대학교 </a:t>
            </a:r>
            <a:r>
              <a:rPr lang="ko-KR" altLang="en-US" sz="2400" b="1" dirty="0" smtClean="0"/>
              <a:t>일반전형</a:t>
            </a:r>
            <a:endParaRPr lang="ko-KR" altLang="en-US" sz="24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564713"/>
              </p:ext>
            </p:extLst>
          </p:nvPr>
        </p:nvGraphicFramePr>
        <p:xfrm>
          <a:off x="678473" y="1679331"/>
          <a:ext cx="5379428" cy="44840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467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326961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</a:tblGrid>
              <a:tr h="4835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일반전형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01343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일반전형 </a:t>
                      </a:r>
                      <a:r>
                        <a:rPr lang="ko-KR" altLang="en-US" sz="1600" b="1" u="sng" strike="noStrike" dirty="0">
                          <a:solidFill>
                            <a:schemeClr val="tx1"/>
                          </a:solidFill>
                          <a:effectLst/>
                        </a:rPr>
                        <a:t>전체 모집인원 </a:t>
                      </a:r>
                      <a:r>
                        <a:rPr lang="en-US" altLang="ko-KR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  <a:r>
                        <a:rPr lang="ko-KR" altLang="en-US" sz="1600" b="1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명 </a:t>
                      </a:r>
                      <a:r>
                        <a:rPr lang="ko-KR" altLang="en-US" sz="1600" b="1" u="sng" strike="noStrike" dirty="0">
                          <a:solidFill>
                            <a:schemeClr val="tx1"/>
                          </a:solidFill>
                          <a:effectLst/>
                        </a:rPr>
                        <a:t>감소</a:t>
                      </a:r>
                      <a:endParaRPr lang="en-US" altLang="ko-KR" sz="1600" b="1" u="sng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수시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선발 </a:t>
                      </a: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: </a:t>
                      </a:r>
                      <a:r>
                        <a:rPr lang="ko-KR" alt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에너지자원공학과</a:t>
                      </a:r>
                      <a:endParaRPr lang="en-US" altLang="ko-KR" sz="16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- 2021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600" b="1" u="none" strike="noStrike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최종등록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: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과학고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(6.9%), </a:t>
                      </a:r>
                      <a:r>
                        <a:rPr lang="ko-KR" alt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영재고</a:t>
                      </a:r>
                      <a:r>
                        <a:rPr lang="en-US" altLang="ko-KR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(17.9)</a:t>
                      </a:r>
                      <a:endParaRPr lang="en-US" altLang="ko-KR" sz="1600" b="1" u="none" strike="noStrike" baseline="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면접 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: 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학과별로 </a:t>
                      </a:r>
                      <a:r>
                        <a:rPr lang="ko-KR" altLang="en-US" sz="16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제시문 활용하여</a:t>
                      </a:r>
                      <a:endParaRPr lang="en-US" altLang="ko-KR" sz="1600" b="1" u="none" strike="noStrike" baseline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ko-KR" altLang="en-US" sz="1600" b="1" u="sng" strike="noStrike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전공적합성</a:t>
                      </a:r>
                      <a:r>
                        <a:rPr lang="en-US" altLang="ko-KR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6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학업능력 </a:t>
                      </a:r>
                      <a:r>
                        <a:rPr lang="ko-KR" altLang="en-US" sz="16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등을 평가</a:t>
                      </a:r>
                      <a:endParaRPr lang="en-US" altLang="ko-KR" sz="1600" b="1" u="none" strike="noStrike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198706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지원전략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학업역량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기본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+ *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전공적합성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중요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1</a:t>
                      </a: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합격자라면 서류수준은 비슷한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경우가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많기 때문에 </a:t>
                      </a:r>
                      <a:r>
                        <a:rPr lang="ko-KR" altLang="en-US" sz="1600" b="1" i="0" u="sng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면접이 당락을 결정</a:t>
                      </a:r>
                      <a:r>
                        <a:rPr lang="en-US" altLang="ko-KR" sz="1600" b="1" i="0" u="sng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지원학과별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지정과목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확인→면접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준비 필수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506615" y="1629628"/>
            <a:ext cx="4732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&lt;2021</a:t>
            </a:r>
            <a:r>
              <a:rPr lang="ko-KR" altLang="en-US" b="1" dirty="0" smtClean="0"/>
              <a:t>학년도 일반전형 </a:t>
            </a:r>
            <a:r>
              <a:rPr lang="ko-KR" altLang="en-US" b="1" dirty="0" err="1"/>
              <a:t>입시결과</a:t>
            </a:r>
            <a:r>
              <a:rPr lang="en-US" altLang="ko-KR" b="1" dirty="0"/>
              <a:t>&gt;</a:t>
            </a:r>
            <a:endParaRPr lang="ko-KR" altLang="en-US" b="1" dirty="0"/>
          </a:p>
        </p:txBody>
      </p:sp>
      <p:sp>
        <p:nvSpPr>
          <p:cNvPr id="14" name="object 3"/>
          <p:cNvSpPr/>
          <p:nvPr/>
        </p:nvSpPr>
        <p:spPr>
          <a:xfrm flipV="1">
            <a:off x="7022967" y="2191536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5" name="object 4"/>
          <p:cNvSpPr/>
          <p:nvPr/>
        </p:nvSpPr>
        <p:spPr>
          <a:xfrm flipV="1">
            <a:off x="7022967" y="2625495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6" name="object 5"/>
          <p:cNvSpPr/>
          <p:nvPr/>
        </p:nvSpPr>
        <p:spPr>
          <a:xfrm flipV="1">
            <a:off x="7022967" y="3043300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7" name="object 6"/>
          <p:cNvSpPr/>
          <p:nvPr/>
        </p:nvSpPr>
        <p:spPr>
          <a:xfrm>
            <a:off x="7022967" y="3547112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8" name="object 7"/>
          <p:cNvSpPr/>
          <p:nvPr/>
        </p:nvSpPr>
        <p:spPr>
          <a:xfrm flipV="1">
            <a:off x="7022967" y="3898061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9" name="object 8"/>
          <p:cNvSpPr/>
          <p:nvPr/>
        </p:nvSpPr>
        <p:spPr>
          <a:xfrm flipV="1">
            <a:off x="7022967" y="4332020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20" name="object 9"/>
          <p:cNvSpPr/>
          <p:nvPr/>
        </p:nvSpPr>
        <p:spPr>
          <a:xfrm flipV="1">
            <a:off x="7022967" y="4749824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21" name="object 10"/>
          <p:cNvSpPr/>
          <p:nvPr/>
        </p:nvSpPr>
        <p:spPr>
          <a:xfrm flipV="1">
            <a:off x="7022967" y="5177535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6506616" y="212729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6506616" y="256663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4.0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4" name="object 15"/>
          <p:cNvSpPr txBox="1"/>
          <p:nvPr/>
        </p:nvSpPr>
        <p:spPr>
          <a:xfrm>
            <a:off x="6506616" y="297886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5" name="object 16"/>
          <p:cNvSpPr txBox="1"/>
          <p:nvPr/>
        </p:nvSpPr>
        <p:spPr>
          <a:xfrm>
            <a:off x="6506616" y="342070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6" name="object 17"/>
          <p:cNvSpPr txBox="1"/>
          <p:nvPr/>
        </p:nvSpPr>
        <p:spPr>
          <a:xfrm>
            <a:off x="6506616" y="384013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7" name="object 18"/>
          <p:cNvSpPr txBox="1"/>
          <p:nvPr/>
        </p:nvSpPr>
        <p:spPr>
          <a:xfrm>
            <a:off x="6506616" y="427538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8" name="object 19"/>
          <p:cNvSpPr txBox="1"/>
          <p:nvPr/>
        </p:nvSpPr>
        <p:spPr>
          <a:xfrm>
            <a:off x="6506616" y="468894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9" name="object 20"/>
          <p:cNvSpPr txBox="1"/>
          <p:nvPr/>
        </p:nvSpPr>
        <p:spPr>
          <a:xfrm>
            <a:off x="6506616" y="511131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31" name="object 24"/>
          <p:cNvSpPr/>
          <p:nvPr/>
        </p:nvSpPr>
        <p:spPr>
          <a:xfrm>
            <a:off x="7300748" y="2139435"/>
            <a:ext cx="469794" cy="3118401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4" name="object 42"/>
          <p:cNvSpPr/>
          <p:nvPr/>
        </p:nvSpPr>
        <p:spPr>
          <a:xfrm>
            <a:off x="7355894" y="4322709"/>
            <a:ext cx="368123" cy="78000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26804" y="3975373"/>
            <a:ext cx="718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2.0</a:t>
            </a:r>
            <a:endParaRPr lang="en-US" altLang="ko-KR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8306487" y="5266628"/>
            <a:ext cx="718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1.8</a:t>
            </a:r>
            <a:endParaRPr lang="en-US" altLang="ko-KR" sz="1600" dirty="0"/>
          </a:p>
        </p:txBody>
      </p:sp>
      <p:sp>
        <p:nvSpPr>
          <p:cNvPr id="37" name="object 24"/>
          <p:cNvSpPr/>
          <p:nvPr/>
        </p:nvSpPr>
        <p:spPr>
          <a:xfrm>
            <a:off x="10769039" y="2139436"/>
            <a:ext cx="469794" cy="311923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8" name="object 42"/>
          <p:cNvSpPr/>
          <p:nvPr/>
        </p:nvSpPr>
        <p:spPr>
          <a:xfrm>
            <a:off x="10813760" y="3847516"/>
            <a:ext cx="368123" cy="686915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652247" y="5266628"/>
            <a:ext cx="718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1.6</a:t>
            </a:r>
            <a:endParaRPr lang="en-US" altLang="ko-KR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10611454" y="3499945"/>
            <a:ext cx="718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2.6</a:t>
            </a:r>
            <a:endParaRPr lang="en-US" altLang="ko-KR" sz="1600" dirty="0"/>
          </a:p>
        </p:txBody>
      </p:sp>
      <p:sp>
        <p:nvSpPr>
          <p:cNvPr id="41" name="object 24"/>
          <p:cNvSpPr/>
          <p:nvPr/>
        </p:nvSpPr>
        <p:spPr>
          <a:xfrm>
            <a:off x="8452152" y="2139435"/>
            <a:ext cx="469794" cy="311814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502846" y="3772596"/>
            <a:ext cx="368123" cy="761833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93607" y="3421091"/>
            <a:ext cx="718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2.7</a:t>
            </a:r>
            <a:endParaRPr lang="en-US" altLang="ko-KR" sz="1600" dirty="0"/>
          </a:p>
        </p:txBody>
      </p:sp>
      <p:sp>
        <p:nvSpPr>
          <p:cNvPr id="44" name="TextBox 43"/>
          <p:cNvSpPr txBox="1"/>
          <p:nvPr/>
        </p:nvSpPr>
        <p:spPr>
          <a:xfrm>
            <a:off x="7156162" y="5287148"/>
            <a:ext cx="718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1.2</a:t>
            </a:r>
            <a:endParaRPr lang="en-US" altLang="ko-KR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6933075" y="5630126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/>
              <a:t>화공생물</a:t>
            </a:r>
            <a:endParaRPr lang="en-US" altLang="ko-KR" sz="1600" dirty="0"/>
          </a:p>
          <a:p>
            <a:pPr algn="ctr"/>
            <a:r>
              <a:rPr lang="ko-KR" altLang="en-US" sz="1600" dirty="0"/>
              <a:t>공학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93271" y="5633688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재료공학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287685" y="5590757"/>
            <a:ext cx="1420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산림</a:t>
            </a:r>
            <a:endParaRPr lang="en-US" altLang="ko-KR" sz="1600" dirty="0"/>
          </a:p>
          <a:p>
            <a:pPr algn="ctr"/>
            <a:r>
              <a:rPr lang="ko-KR" altLang="en-US" sz="1600" dirty="0" err="1"/>
              <a:t>과학부</a:t>
            </a:r>
            <a:endParaRPr lang="ko-KR" altLang="en-US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9486850" y="5266628"/>
            <a:ext cx="718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1.6</a:t>
            </a:r>
            <a:endParaRPr lang="en-US" altLang="ko-KR" sz="1600" dirty="0"/>
          </a:p>
        </p:txBody>
      </p:sp>
      <p:sp>
        <p:nvSpPr>
          <p:cNvPr id="49" name="object 24"/>
          <p:cNvSpPr/>
          <p:nvPr/>
        </p:nvSpPr>
        <p:spPr>
          <a:xfrm>
            <a:off x="9623727" y="2139435"/>
            <a:ext cx="469794" cy="311814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0" name="object 42"/>
          <p:cNvSpPr/>
          <p:nvPr/>
        </p:nvSpPr>
        <p:spPr>
          <a:xfrm>
            <a:off x="9683213" y="4481940"/>
            <a:ext cx="368123" cy="306955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465183" y="4131853"/>
            <a:ext cx="718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1.9</a:t>
            </a:r>
            <a:endParaRPr lang="en-US" altLang="ko-KR" sz="1600" dirty="0"/>
          </a:p>
        </p:txBody>
      </p:sp>
      <p:sp>
        <p:nvSpPr>
          <p:cNvPr id="52" name="TextBox 51"/>
          <p:cNvSpPr txBox="1"/>
          <p:nvPr/>
        </p:nvSpPr>
        <p:spPr>
          <a:xfrm>
            <a:off x="9264846" y="5624163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화학교육</a:t>
            </a:r>
          </a:p>
        </p:txBody>
      </p:sp>
      <p:pic>
        <p:nvPicPr>
          <p:cNvPr id="53" name="그림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5968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및 예측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연세대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지원전략</a:t>
            </a:r>
            <a:endParaRPr lang="ko-KR" altLang="en-US" sz="28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616377"/>
              </p:ext>
            </p:extLst>
          </p:nvPr>
        </p:nvGraphicFramePr>
        <p:xfrm>
          <a:off x="678473" y="1679331"/>
          <a:ext cx="5379428" cy="4501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467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326961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</a:tblGrid>
              <a:tr h="4835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(2021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학년도 </a:t>
                      </a:r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면접형</a:t>
                      </a:r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→ </a:t>
                      </a:r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추천형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0310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(5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배수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교과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 *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서류폐지</a:t>
                      </a:r>
                      <a:endParaRPr lang="en-US" altLang="ko-KR" sz="1600" b="1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고교별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추천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3%→5% 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확대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고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만 지원가능</a:t>
                      </a:r>
                      <a:endParaRPr lang="en-US" altLang="ko-KR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★ 2021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학년도 경쟁률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8.8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2021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학년도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일반학과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합격자 평균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1.49</a:t>
                      </a:r>
                      <a:endParaRPr lang="en-US" altLang="ko-KR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 </a:t>
                      </a:r>
                      <a:r>
                        <a:rPr lang="ko-KR" altLang="en-US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충원율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194.1% 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198706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지원전략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(5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배수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교과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100% (Z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점수 반영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교과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 +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면점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40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1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합격컷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1.3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전후 예상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학과별 차이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서류폐지로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면접 영향력 강화</a:t>
                      </a:r>
                      <a:endParaRPr lang="en-US" altLang="ko-KR" sz="1600" b="1" i="0" u="none" strike="noStrike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면점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(40%)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제시문기반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면접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→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기출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준비 중요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연세대학교 </a:t>
            </a:r>
            <a:r>
              <a:rPr lang="ko-KR" altLang="en-US" sz="2400" b="1" dirty="0" err="1" smtClean="0"/>
              <a:t>추천형</a:t>
            </a:r>
            <a:endParaRPr lang="ko-KR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06616" y="1629628"/>
            <a:ext cx="4460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&lt;2021</a:t>
            </a:r>
            <a:r>
              <a:rPr lang="ko-KR" altLang="en-US" b="1" dirty="0" smtClean="0"/>
              <a:t>학년도 </a:t>
            </a:r>
            <a:r>
              <a:rPr lang="ko-KR" altLang="en-US" b="1" dirty="0" err="1" smtClean="0"/>
              <a:t>면접형</a:t>
            </a:r>
            <a:r>
              <a:rPr lang="ko-KR" altLang="en-US" b="1" dirty="0" smtClean="0"/>
              <a:t> </a:t>
            </a:r>
            <a:r>
              <a:rPr lang="ko-KR" altLang="en-US" b="1" dirty="0" err="1"/>
              <a:t>입시결과</a:t>
            </a:r>
            <a:r>
              <a:rPr lang="en-US" altLang="ko-KR" b="1" dirty="0"/>
              <a:t>&gt;</a:t>
            </a:r>
            <a:endParaRPr lang="ko-KR" altLang="en-US" b="1" dirty="0"/>
          </a:p>
        </p:txBody>
      </p:sp>
      <p:sp>
        <p:nvSpPr>
          <p:cNvPr id="13" name="object 3"/>
          <p:cNvSpPr/>
          <p:nvPr/>
        </p:nvSpPr>
        <p:spPr>
          <a:xfrm flipV="1">
            <a:off x="7022967" y="2191536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4" name="object 4"/>
          <p:cNvSpPr/>
          <p:nvPr/>
        </p:nvSpPr>
        <p:spPr>
          <a:xfrm flipV="1">
            <a:off x="7022967" y="2625495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5" name="object 5"/>
          <p:cNvSpPr/>
          <p:nvPr/>
        </p:nvSpPr>
        <p:spPr>
          <a:xfrm flipV="1">
            <a:off x="7022967" y="3043300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6" name="object 6"/>
          <p:cNvSpPr/>
          <p:nvPr/>
        </p:nvSpPr>
        <p:spPr>
          <a:xfrm>
            <a:off x="7022967" y="3547112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7" name="object 7"/>
          <p:cNvSpPr/>
          <p:nvPr/>
        </p:nvSpPr>
        <p:spPr>
          <a:xfrm flipV="1">
            <a:off x="7022967" y="3898061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8" name="object 8"/>
          <p:cNvSpPr/>
          <p:nvPr/>
        </p:nvSpPr>
        <p:spPr>
          <a:xfrm flipV="1">
            <a:off x="7022967" y="4332020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9" name="object 9"/>
          <p:cNvSpPr/>
          <p:nvPr/>
        </p:nvSpPr>
        <p:spPr>
          <a:xfrm flipV="1">
            <a:off x="7022967" y="4749824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20" name="object 10"/>
          <p:cNvSpPr/>
          <p:nvPr/>
        </p:nvSpPr>
        <p:spPr>
          <a:xfrm flipV="1">
            <a:off x="7022967" y="5177535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21" name="object 13"/>
          <p:cNvSpPr txBox="1"/>
          <p:nvPr/>
        </p:nvSpPr>
        <p:spPr>
          <a:xfrm>
            <a:off x="6506616" y="212729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 dirty="0">
                <a:latin typeface="+mn-ea"/>
                <a:cs typeface="Arial"/>
              </a:rPr>
              <a:t>4.5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22" name="object 14"/>
          <p:cNvSpPr txBox="1"/>
          <p:nvPr/>
        </p:nvSpPr>
        <p:spPr>
          <a:xfrm>
            <a:off x="6506616" y="256663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 dirty="0">
                <a:latin typeface="+mn-ea"/>
                <a:cs typeface="Arial"/>
              </a:rPr>
              <a:t>4.0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23" name="object 15"/>
          <p:cNvSpPr txBox="1"/>
          <p:nvPr/>
        </p:nvSpPr>
        <p:spPr>
          <a:xfrm>
            <a:off x="6506616" y="297886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 dirty="0">
                <a:latin typeface="+mn-ea"/>
                <a:cs typeface="Arial"/>
              </a:rPr>
              <a:t>3.5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24" name="object 16"/>
          <p:cNvSpPr txBox="1"/>
          <p:nvPr/>
        </p:nvSpPr>
        <p:spPr>
          <a:xfrm>
            <a:off x="6506616" y="342070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5" name="object 17"/>
          <p:cNvSpPr txBox="1"/>
          <p:nvPr/>
        </p:nvSpPr>
        <p:spPr>
          <a:xfrm>
            <a:off x="6506616" y="384013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6" name="object 18"/>
          <p:cNvSpPr txBox="1"/>
          <p:nvPr/>
        </p:nvSpPr>
        <p:spPr>
          <a:xfrm>
            <a:off x="6506616" y="427538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7" name="object 19"/>
          <p:cNvSpPr txBox="1"/>
          <p:nvPr/>
        </p:nvSpPr>
        <p:spPr>
          <a:xfrm>
            <a:off x="6506616" y="468894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28" name="object 20"/>
          <p:cNvSpPr txBox="1"/>
          <p:nvPr/>
        </p:nvSpPr>
        <p:spPr>
          <a:xfrm>
            <a:off x="6506616" y="511131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42" name="object 24"/>
          <p:cNvSpPr/>
          <p:nvPr/>
        </p:nvSpPr>
        <p:spPr>
          <a:xfrm>
            <a:off x="7567448" y="2139435"/>
            <a:ext cx="469794" cy="3118401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3" name="object 42"/>
          <p:cNvSpPr/>
          <p:nvPr/>
        </p:nvSpPr>
        <p:spPr>
          <a:xfrm>
            <a:off x="7622594" y="4489238"/>
            <a:ext cx="368123" cy="705976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87277" y="4146005"/>
            <a:ext cx="7562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1.9</a:t>
            </a:r>
            <a:endParaRPr lang="en-US" altLang="ko-KR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8843548" y="5266628"/>
            <a:ext cx="7562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1.0</a:t>
            </a:r>
            <a:endParaRPr lang="en-US" altLang="ko-KR" sz="1600" dirty="0"/>
          </a:p>
        </p:txBody>
      </p:sp>
      <p:sp>
        <p:nvSpPr>
          <p:cNvPr id="46" name="object 24"/>
          <p:cNvSpPr/>
          <p:nvPr/>
        </p:nvSpPr>
        <p:spPr>
          <a:xfrm>
            <a:off x="10497212" y="2139436"/>
            <a:ext cx="469794" cy="311923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7" name="object 42"/>
          <p:cNvSpPr/>
          <p:nvPr/>
        </p:nvSpPr>
        <p:spPr>
          <a:xfrm>
            <a:off x="10541933" y="4275385"/>
            <a:ext cx="368123" cy="572839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362835" y="5266628"/>
            <a:ext cx="7562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1.4</a:t>
            </a:r>
            <a:endParaRPr lang="en-US" altLang="ko-KR" sz="1600" dirty="0"/>
          </a:p>
        </p:txBody>
      </p:sp>
      <p:sp>
        <p:nvSpPr>
          <p:cNvPr id="49" name="TextBox 48"/>
          <p:cNvSpPr txBox="1"/>
          <p:nvPr/>
        </p:nvSpPr>
        <p:spPr>
          <a:xfrm>
            <a:off x="10322044" y="3927875"/>
            <a:ext cx="7562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2.1</a:t>
            </a:r>
            <a:endParaRPr lang="en-US" altLang="ko-KR" sz="1600" dirty="0"/>
          </a:p>
        </p:txBody>
      </p:sp>
      <p:sp>
        <p:nvSpPr>
          <p:cNvPr id="50" name="object 24"/>
          <p:cNvSpPr/>
          <p:nvPr/>
        </p:nvSpPr>
        <p:spPr>
          <a:xfrm>
            <a:off x="9033177" y="2139435"/>
            <a:ext cx="469794" cy="311814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1" name="object 42"/>
          <p:cNvSpPr/>
          <p:nvPr/>
        </p:nvSpPr>
        <p:spPr>
          <a:xfrm>
            <a:off x="9083871" y="4411929"/>
            <a:ext cx="368123" cy="835718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848253" y="4064582"/>
            <a:ext cx="7562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2.0</a:t>
            </a:r>
            <a:endParaRPr lang="en-US" altLang="ko-KR" sz="1600" dirty="0"/>
          </a:p>
        </p:txBody>
      </p:sp>
      <p:sp>
        <p:nvSpPr>
          <p:cNvPr id="60" name="TextBox 59"/>
          <p:cNvSpPr txBox="1"/>
          <p:nvPr/>
        </p:nvSpPr>
        <p:spPr>
          <a:xfrm>
            <a:off x="7317059" y="5285609"/>
            <a:ext cx="9437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1.1</a:t>
            </a:r>
            <a:endParaRPr lang="en-US" altLang="ko-KR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199775" y="5630126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전기전자</a:t>
            </a:r>
            <a:endParaRPr lang="en-US" altLang="ko-KR" sz="1600" dirty="0"/>
          </a:p>
          <a:p>
            <a:pPr algn="ctr"/>
            <a:r>
              <a:rPr lang="ko-KR" altLang="en-US" sz="1600" dirty="0"/>
              <a:t>공학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674296" y="5624163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생명공학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015858" y="5590757"/>
            <a:ext cx="1420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사회환경</a:t>
            </a:r>
            <a:endParaRPr lang="en-US" altLang="ko-KR" sz="1600" dirty="0"/>
          </a:p>
          <a:p>
            <a:pPr algn="ctr"/>
            <a:r>
              <a:rPr lang="ko-KR" altLang="en-US" sz="1600" dirty="0" err="1"/>
              <a:t>시스템공학</a:t>
            </a:r>
            <a:endParaRPr lang="ko-KR" altLang="en-US" sz="1600" dirty="0"/>
          </a:p>
        </p:txBody>
      </p:sp>
      <p:pic>
        <p:nvPicPr>
          <p:cNvPr id="53" name="그림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4558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및 예측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연세대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지원전략</a:t>
            </a: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464342"/>
              </p:ext>
            </p:extLst>
          </p:nvPr>
        </p:nvGraphicFramePr>
        <p:xfrm>
          <a:off x="678473" y="1679331"/>
          <a:ext cx="5379428" cy="44840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467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326961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</a:tblGrid>
              <a:tr h="4835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활동우수형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3572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단계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배수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최저학력기준 신설</a:t>
                      </a:r>
                      <a:endParaRPr lang="ko-KR" altLang="en-US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수학포함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개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등급합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 + 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영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이내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★ 2021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경쟁률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9.0 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대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 2021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일반학과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합격자 평균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2.35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 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1.6,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생명공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1.4,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사환시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2.7)</a:t>
                      </a:r>
                      <a:endParaRPr lang="en-US" altLang="ko-KR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★ </a:t>
                      </a:r>
                      <a:r>
                        <a:rPr lang="ko-KR" altLang="en-US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충원율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206.0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 </a:t>
                      </a:r>
                      <a:endParaRPr lang="en-US" altLang="ko-KR" sz="1600" b="1" u="sng" strike="noStrike" dirty="0">
                        <a:solidFill>
                          <a:srgbClr val="FFFF00"/>
                        </a:solidFill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16432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지원전략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작년부터 영재고 지원가능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전공적합성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중요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올해 </a:t>
                      </a:r>
                      <a:r>
                        <a:rPr lang="ko-KR" altLang="en-US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수능 최저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신설됐으나 영향력↓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en-US" altLang="ko-KR" sz="1600" b="1" i="0" u="none" strike="noStrike" baseline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err="1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일반고</a:t>
                      </a:r>
                      <a:r>
                        <a:rPr lang="ko-KR" altLang="en-US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고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내신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상위권 지원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↓(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추천형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지원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1600" b="1" i="0" u="none" strike="noStrike" baseline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면점</a:t>
                      </a:r>
                      <a:r>
                        <a:rPr lang="en-US" altLang="ko-KR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(40%) </a:t>
                      </a:r>
                      <a:r>
                        <a:rPr lang="ko-KR" altLang="en-US" sz="1600" b="1" i="0" u="none" strike="noStrike" dirty="0" err="1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제시문기반</a:t>
                      </a: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면접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→</a:t>
                      </a:r>
                      <a:r>
                        <a:rPr lang="ko-KR" altLang="en-US" sz="16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기출</a:t>
                      </a:r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준비 중요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연세대학교 </a:t>
            </a:r>
            <a:r>
              <a:rPr lang="ko-KR" altLang="en-US" sz="2400" b="1" dirty="0" err="1" smtClean="0"/>
              <a:t>활동우수형</a:t>
            </a:r>
            <a:endParaRPr lang="ko-KR" alt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506616" y="1629628"/>
            <a:ext cx="4460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&lt;2021</a:t>
            </a:r>
            <a:r>
              <a:rPr lang="ko-KR" altLang="en-US" b="1" dirty="0" smtClean="0"/>
              <a:t>학년도 </a:t>
            </a:r>
            <a:r>
              <a:rPr lang="ko-KR" altLang="en-US" b="1" dirty="0" err="1" smtClean="0"/>
              <a:t>활동우수형</a:t>
            </a:r>
            <a:r>
              <a:rPr lang="ko-KR" altLang="en-US" b="1" dirty="0" smtClean="0"/>
              <a:t> </a:t>
            </a:r>
            <a:r>
              <a:rPr lang="ko-KR" altLang="en-US" b="1" dirty="0" err="1"/>
              <a:t>입시결과</a:t>
            </a:r>
            <a:r>
              <a:rPr lang="en-US" altLang="ko-KR" b="1" dirty="0"/>
              <a:t>&gt;</a:t>
            </a:r>
            <a:endParaRPr lang="ko-KR" altLang="en-US" b="1" dirty="0"/>
          </a:p>
        </p:txBody>
      </p:sp>
      <p:sp>
        <p:nvSpPr>
          <p:cNvPr id="14" name="object 3"/>
          <p:cNvSpPr/>
          <p:nvPr/>
        </p:nvSpPr>
        <p:spPr>
          <a:xfrm flipV="1">
            <a:off x="7022967" y="2191536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5" name="object 4"/>
          <p:cNvSpPr/>
          <p:nvPr/>
        </p:nvSpPr>
        <p:spPr>
          <a:xfrm flipV="1">
            <a:off x="7022967" y="2625495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6" name="object 5"/>
          <p:cNvSpPr/>
          <p:nvPr/>
        </p:nvSpPr>
        <p:spPr>
          <a:xfrm flipV="1">
            <a:off x="7022967" y="3043300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7" name="object 6"/>
          <p:cNvSpPr/>
          <p:nvPr/>
        </p:nvSpPr>
        <p:spPr>
          <a:xfrm>
            <a:off x="7022967" y="3547112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8" name="object 7"/>
          <p:cNvSpPr/>
          <p:nvPr/>
        </p:nvSpPr>
        <p:spPr>
          <a:xfrm flipV="1">
            <a:off x="7022967" y="3898061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19" name="object 8"/>
          <p:cNvSpPr/>
          <p:nvPr/>
        </p:nvSpPr>
        <p:spPr>
          <a:xfrm flipV="1">
            <a:off x="7022967" y="4332020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20" name="object 9"/>
          <p:cNvSpPr/>
          <p:nvPr/>
        </p:nvSpPr>
        <p:spPr>
          <a:xfrm flipV="1">
            <a:off x="7022967" y="4749824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21" name="object 10"/>
          <p:cNvSpPr/>
          <p:nvPr/>
        </p:nvSpPr>
        <p:spPr>
          <a:xfrm flipV="1">
            <a:off x="7022967" y="5177535"/>
            <a:ext cx="4509301" cy="85009"/>
          </a:xfrm>
          <a:custGeom>
            <a:avLst/>
            <a:gdLst/>
            <a:ahLst/>
            <a:cxnLst/>
            <a:rect l="l" t="t" r="r" b="b"/>
            <a:pathLst>
              <a:path w="10278745">
                <a:moveTo>
                  <a:pt x="0" y="0"/>
                </a:moveTo>
                <a:lnTo>
                  <a:pt x="10278541" y="0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1" name="object 24"/>
          <p:cNvSpPr/>
          <p:nvPr/>
        </p:nvSpPr>
        <p:spPr>
          <a:xfrm>
            <a:off x="7567448" y="2139435"/>
            <a:ext cx="469794" cy="3118401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4" name="object 42"/>
          <p:cNvSpPr/>
          <p:nvPr/>
        </p:nvSpPr>
        <p:spPr>
          <a:xfrm>
            <a:off x="7622594" y="2505856"/>
            <a:ext cx="368123" cy="2451116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05276" y="2158509"/>
            <a:ext cx="7298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4.2</a:t>
            </a:r>
            <a:endParaRPr lang="en-US" altLang="ko-KR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8869924" y="5266628"/>
            <a:ext cx="7298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1.3</a:t>
            </a:r>
            <a:endParaRPr lang="en-US" altLang="ko-KR" sz="1600" dirty="0"/>
          </a:p>
        </p:txBody>
      </p:sp>
      <p:sp>
        <p:nvSpPr>
          <p:cNvPr id="37" name="object 24"/>
          <p:cNvSpPr/>
          <p:nvPr/>
        </p:nvSpPr>
        <p:spPr>
          <a:xfrm>
            <a:off x="10497212" y="2139436"/>
            <a:ext cx="469794" cy="311923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8" name="object 42"/>
          <p:cNvSpPr/>
          <p:nvPr/>
        </p:nvSpPr>
        <p:spPr>
          <a:xfrm>
            <a:off x="10541933" y="2825683"/>
            <a:ext cx="368123" cy="2009149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362834" y="5266628"/>
            <a:ext cx="7298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1600" dirty="0" smtClean="0"/>
              <a:t>1.5</a:t>
            </a:r>
            <a:endParaRPr lang="en-US" altLang="ko-KR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10334673" y="2485055"/>
            <a:ext cx="7298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3.9</a:t>
            </a:r>
            <a:endParaRPr lang="en-US" altLang="ko-KR" sz="1600" dirty="0"/>
          </a:p>
        </p:txBody>
      </p:sp>
      <p:sp>
        <p:nvSpPr>
          <p:cNvPr id="41" name="object 24"/>
          <p:cNvSpPr/>
          <p:nvPr/>
        </p:nvSpPr>
        <p:spPr>
          <a:xfrm>
            <a:off x="9033177" y="2139435"/>
            <a:ext cx="469794" cy="3118144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9083871" y="4749824"/>
            <a:ext cx="368123" cy="270583"/>
          </a:xfrm>
          <a:custGeom>
            <a:avLst/>
            <a:gdLst/>
            <a:ahLst/>
            <a:cxnLst/>
            <a:rect l="l" t="t" r="r" b="b"/>
            <a:pathLst>
              <a:path w="139700" h="335279">
                <a:moveTo>
                  <a:pt x="139623" y="0"/>
                </a:moveTo>
                <a:lnTo>
                  <a:pt x="0" y="0"/>
                </a:lnTo>
                <a:lnTo>
                  <a:pt x="0" y="335267"/>
                </a:lnTo>
                <a:lnTo>
                  <a:pt x="139623" y="335267"/>
                </a:lnTo>
                <a:lnTo>
                  <a:pt x="139623" y="0"/>
                </a:lnTo>
                <a:close/>
              </a:path>
            </a:pathLst>
          </a:custGeom>
          <a:solidFill>
            <a:srgbClr val="C94162"/>
          </a:solidFill>
        </p:spPr>
        <p:txBody>
          <a:bodyPr wrap="square" lIns="0" tIns="0" rIns="0" bIns="0"/>
          <a:lstStyle/>
          <a:p>
            <a:pPr lvl="0">
              <a:defRPr/>
            </a:pPr>
            <a:endParaRPr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03100" y="4391075"/>
            <a:ext cx="6635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1.6</a:t>
            </a:r>
            <a:endParaRPr lang="en-US" altLang="ko-KR" sz="1600" dirty="0"/>
          </a:p>
        </p:txBody>
      </p:sp>
      <p:sp>
        <p:nvSpPr>
          <p:cNvPr id="44" name="TextBox 43"/>
          <p:cNvSpPr txBox="1"/>
          <p:nvPr/>
        </p:nvSpPr>
        <p:spPr>
          <a:xfrm>
            <a:off x="7405277" y="5287148"/>
            <a:ext cx="7298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1600" dirty="0"/>
              <a:t> </a:t>
            </a:r>
            <a:r>
              <a:rPr lang="en-US" altLang="ko-KR" sz="1600" dirty="0" smtClean="0"/>
              <a:t>1.4</a:t>
            </a:r>
            <a:endParaRPr lang="en-US" altLang="ko-KR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7199775" y="5630126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전기전자</a:t>
            </a:r>
            <a:endParaRPr lang="en-US" altLang="ko-KR" sz="1600" dirty="0"/>
          </a:p>
          <a:p>
            <a:pPr algn="ctr"/>
            <a:r>
              <a:rPr lang="ko-KR" altLang="en-US" sz="1600" dirty="0"/>
              <a:t>공학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74296" y="5624163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생명공학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15858" y="5590757"/>
            <a:ext cx="1420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사회환경</a:t>
            </a:r>
            <a:endParaRPr lang="en-US" altLang="ko-KR" sz="1600" dirty="0"/>
          </a:p>
          <a:p>
            <a:pPr algn="ctr"/>
            <a:r>
              <a:rPr lang="ko-KR" altLang="en-US" sz="1600" dirty="0" err="1"/>
              <a:t>시스템공학</a:t>
            </a:r>
            <a:endParaRPr lang="ko-KR" altLang="en-US" sz="1600" dirty="0"/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sp>
        <p:nvSpPr>
          <p:cNvPr id="49" name="object 13"/>
          <p:cNvSpPr txBox="1"/>
          <p:nvPr/>
        </p:nvSpPr>
        <p:spPr>
          <a:xfrm>
            <a:off x="6506616" y="212729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 dirty="0">
                <a:latin typeface="+mn-ea"/>
                <a:cs typeface="Arial"/>
              </a:rPr>
              <a:t>4.5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50" name="object 14"/>
          <p:cNvSpPr txBox="1"/>
          <p:nvPr/>
        </p:nvSpPr>
        <p:spPr>
          <a:xfrm>
            <a:off x="6506616" y="256663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 dirty="0">
                <a:latin typeface="+mn-ea"/>
                <a:cs typeface="Arial"/>
              </a:rPr>
              <a:t>4.0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51" name="object 15"/>
          <p:cNvSpPr txBox="1"/>
          <p:nvPr/>
        </p:nvSpPr>
        <p:spPr>
          <a:xfrm>
            <a:off x="6506616" y="2978868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 dirty="0">
                <a:latin typeface="+mn-ea"/>
                <a:cs typeface="Arial"/>
              </a:rPr>
              <a:t>3.5</a:t>
            </a:r>
            <a:endParaRPr sz="1600" b="1" dirty="0">
              <a:latin typeface="+mn-ea"/>
              <a:cs typeface="Arial"/>
            </a:endParaRPr>
          </a:p>
        </p:txBody>
      </p:sp>
      <p:sp>
        <p:nvSpPr>
          <p:cNvPr id="52" name="object 16"/>
          <p:cNvSpPr txBox="1"/>
          <p:nvPr/>
        </p:nvSpPr>
        <p:spPr>
          <a:xfrm>
            <a:off x="6506616" y="342070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3.0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53" name="object 17"/>
          <p:cNvSpPr txBox="1"/>
          <p:nvPr/>
        </p:nvSpPr>
        <p:spPr>
          <a:xfrm>
            <a:off x="6506616" y="3840131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54" name="object 18"/>
          <p:cNvSpPr txBox="1"/>
          <p:nvPr/>
        </p:nvSpPr>
        <p:spPr>
          <a:xfrm>
            <a:off x="6506616" y="4275385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2.0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55" name="object 19"/>
          <p:cNvSpPr txBox="1"/>
          <p:nvPr/>
        </p:nvSpPr>
        <p:spPr>
          <a:xfrm>
            <a:off x="6506616" y="4688949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1.5</a:t>
            </a:r>
            <a:endParaRPr sz="1600" b="1">
              <a:latin typeface="+mn-ea"/>
              <a:cs typeface="Arial"/>
            </a:endParaRPr>
          </a:p>
        </p:txBody>
      </p:sp>
      <p:sp>
        <p:nvSpPr>
          <p:cNvPr id="56" name="object 20"/>
          <p:cNvSpPr txBox="1"/>
          <p:nvPr/>
        </p:nvSpPr>
        <p:spPr>
          <a:xfrm>
            <a:off x="6506616" y="5111312"/>
            <a:ext cx="463466" cy="25904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5">
                <a:latin typeface="+mn-ea"/>
                <a:cs typeface="Arial"/>
              </a:rPr>
              <a:t>1.0</a:t>
            </a:r>
            <a:endParaRPr sz="1600" b="1">
              <a:latin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744225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및 예측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고려대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지원전략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1661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고려대학교 </a:t>
            </a:r>
            <a:r>
              <a:rPr lang="ko-KR" altLang="en-US" sz="2400" b="1" dirty="0" err="1"/>
              <a:t>학교추천</a:t>
            </a:r>
            <a:endParaRPr lang="ko-KR" altLang="en-US" sz="2400" b="1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407998"/>
              </p:ext>
            </p:extLst>
          </p:nvPr>
        </p:nvGraphicFramePr>
        <p:xfrm>
          <a:off x="678473" y="1679333"/>
          <a:ext cx="5379428" cy="4615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467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326961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</a:tblGrid>
              <a:tr h="39071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학교추천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1740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자기소개서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면접 폐지</a:t>
                      </a:r>
                      <a:endParaRPr lang="ko-KR" altLang="en-US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교과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80%+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서류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20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 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수생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지원가능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고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재적인원의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4%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추천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면접 응시자중에서 수능 </a:t>
                      </a:r>
                      <a:r>
                        <a:rPr lang="ko-KR" altLang="en-US" sz="1600" b="1" i="0" u="sng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최저충족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58.8%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en-US" altLang="ko-KR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</a:t>
                      </a:r>
                      <a:r>
                        <a:rPr lang="ko-KR" altLang="en-US" sz="1600" b="1" i="0" u="sng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학업우수자 전형과 중복지원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가능</a:t>
                      </a:r>
                      <a:endParaRPr lang="en-US" altLang="ko-KR" sz="1600" b="1" i="0" u="sng" strike="noStrike" baseline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205122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지원전략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작년 </a:t>
                      </a:r>
                      <a:r>
                        <a:rPr lang="ko-KR" altLang="en-US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학교비율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600" b="1" i="0" u="sng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일반고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94.9%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en-US" altLang="ko-KR" sz="1600" b="1" i="0" u="sng" strike="noStrike" baseline="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자사고 </a:t>
                      </a:r>
                      <a:r>
                        <a:rPr lang="en-US" altLang="ko-KR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3.4%, </a:t>
                      </a:r>
                      <a:r>
                        <a:rPr lang="ko-KR" altLang="en-US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특목고</a:t>
                      </a:r>
                      <a:r>
                        <a:rPr lang="en-US" altLang="ko-KR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1.5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기타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1.2%)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수능 최저충족여부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sng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고대식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sng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내신계산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sng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비교과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활동에 따른 지원 추천</a:t>
                      </a:r>
                      <a:endParaRPr lang="en-US" altLang="ko-KR" sz="1600" b="1" i="0" u="sng" strike="noStrike" baseline="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학과별 내신 격차 있음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600" b="1" i="0" u="sng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688353"/>
              </p:ext>
            </p:extLst>
          </p:nvPr>
        </p:nvGraphicFramePr>
        <p:xfrm>
          <a:off x="6295290" y="1677126"/>
          <a:ext cx="5134710" cy="4618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6942">
                  <a:extLst>
                    <a:ext uri="{9D8B030D-6E8A-4147-A177-3AD203B41FA5}">
                      <a16:colId xmlns:a16="http://schemas.microsoft.com/office/drawing/2014/main" val="2508449224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1478989442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3409624728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2295935589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2265552871"/>
                    </a:ext>
                  </a:extLst>
                </a:gridCol>
              </a:tblGrid>
              <a:tr h="4889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단과대학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평균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상위</a:t>
                      </a:r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70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%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최저충족</a:t>
                      </a:r>
                      <a:endParaRPr lang="en-US" altLang="ko-KR" sz="14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비율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추가합격</a:t>
                      </a:r>
                      <a:endParaRPr lang="en-US" altLang="ko-KR" sz="14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비율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781143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생명과학</a:t>
                      </a:r>
                      <a:endParaRPr lang="en-US" altLang="ko-KR" sz="14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59.7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110%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10829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이과대학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1.62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58.4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142%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577615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공과대학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57.4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98%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115458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의과대학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51.5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82%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560905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사범대학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1.97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50%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830127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간호대학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1.93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41.2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47%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090690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정보대학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1.39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63.5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115%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783624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보건과학</a:t>
                      </a:r>
                      <a:endParaRPr lang="en-US" altLang="ko-KR" sz="14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52.5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101%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249703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스마트보안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1.99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50.0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56805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295290" y="1249143"/>
            <a:ext cx="513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&lt;2021</a:t>
            </a:r>
            <a:r>
              <a:rPr lang="ko-KR" altLang="en-US" b="1" dirty="0" smtClean="0"/>
              <a:t>학년도 </a:t>
            </a:r>
            <a:r>
              <a:rPr lang="ko-KR" altLang="en-US" b="1" dirty="0" err="1" smtClean="0"/>
              <a:t>학교추천</a:t>
            </a:r>
            <a:r>
              <a:rPr lang="en-US" altLang="ko-KR" b="1" dirty="0" smtClean="0"/>
              <a:t> </a:t>
            </a:r>
            <a:r>
              <a:rPr lang="ko-KR" altLang="en-US" b="1" dirty="0" err="1"/>
              <a:t>입시결과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57921214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및 예측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고려대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지원전략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669020"/>
              </p:ext>
            </p:extLst>
          </p:nvPr>
        </p:nvGraphicFramePr>
        <p:xfrm>
          <a:off x="678473" y="1679332"/>
          <a:ext cx="5379428" cy="4615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467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326961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</a:tblGrid>
              <a:tr h="3787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학업우수형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290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- 1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단계 합격자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배수→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배수 확대</a:t>
                      </a:r>
                      <a:endParaRPr lang="en-US" altLang="ko-KR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수능최저학력기준</a:t>
                      </a:r>
                      <a:endParaRPr lang="en-US" altLang="ko-KR" sz="1600" b="1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국수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미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영과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(2)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개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등급합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반도체공학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개 등급 합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과탐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동일과목</a:t>
                      </a:r>
                      <a:r>
                        <a:rPr lang="ko-KR" alt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I+II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불가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  </a:t>
                      </a:r>
                      <a:endParaRPr lang="en-US" altLang="ko-KR" sz="1600" b="1" i="0" u="none" strike="noStrike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b="1" i="0" u="sng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학교추천과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중복 지원 가능 </a:t>
                      </a:r>
                      <a:endParaRPr lang="en-US" altLang="ko-KR" sz="1600" b="1" i="0" u="sng" strike="noStrike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19461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지원전략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작년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지원률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일반고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61.3%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자사고 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20.6%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작년 합격률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일반고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49.4%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자사고 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26.4%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면접 </a:t>
                      </a:r>
                      <a:r>
                        <a:rPr lang="ko-KR" altLang="en-US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응시자중 수능최저충족 </a:t>
                      </a:r>
                      <a:r>
                        <a:rPr lang="en-US" altLang="ko-KR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56.3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자사고 내신 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2.5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전후 지원 추천</a:t>
                      </a:r>
                      <a:endParaRPr lang="en-US" altLang="ko-KR" sz="1600" b="1" i="0" u="sng" strike="noStrike" baseline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385855"/>
              </p:ext>
            </p:extLst>
          </p:nvPr>
        </p:nvGraphicFramePr>
        <p:xfrm>
          <a:off x="6295290" y="1677126"/>
          <a:ext cx="5134710" cy="4618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6942">
                  <a:extLst>
                    <a:ext uri="{9D8B030D-6E8A-4147-A177-3AD203B41FA5}">
                      <a16:colId xmlns:a16="http://schemas.microsoft.com/office/drawing/2014/main" val="2508449224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1478989442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3409624728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2295935589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2265552871"/>
                    </a:ext>
                  </a:extLst>
                </a:gridCol>
              </a:tblGrid>
              <a:tr h="4889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단과대학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평균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상위</a:t>
                      </a:r>
                      <a:r>
                        <a:rPr lang="en-US" altLang="ko-KR" sz="16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70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%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최저충족</a:t>
                      </a:r>
                      <a:endParaRPr lang="en-US" altLang="ko-KR" sz="14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비율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추가합격</a:t>
                      </a:r>
                      <a:endParaRPr lang="en-US" altLang="ko-KR" sz="14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비율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781143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생명과학</a:t>
                      </a:r>
                      <a:endParaRPr lang="en-US" altLang="ko-KR" sz="14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51.0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10829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이과대학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2.34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54.2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46%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577615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공과대학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2.54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56%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115458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의과대학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1.48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1.53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61.2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150%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560905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사범대학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2.48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2.72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51.4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36%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830127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간호대학</a:t>
                      </a:r>
                      <a:endParaRPr lang="ko-KR" altLang="en-US" sz="1400" b="1" i="0" u="none" strike="noStrike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2.62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2.58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39.0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28%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090690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정보대학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59%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783624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보건과학</a:t>
                      </a:r>
                      <a:endParaRPr lang="en-US" altLang="ko-KR" sz="14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2.45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2.65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53.5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31%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249703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스마트보안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2.71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2.96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35.3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20%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56805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고려대학교 </a:t>
            </a:r>
            <a:r>
              <a:rPr lang="ko-KR" altLang="en-US" sz="2400" b="1" dirty="0" err="1"/>
              <a:t>학업우수형</a:t>
            </a:r>
            <a:endParaRPr lang="ko-KR" alt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295290" y="1246711"/>
            <a:ext cx="513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&lt;2021</a:t>
            </a:r>
            <a:r>
              <a:rPr lang="ko-KR" altLang="en-US" b="1" dirty="0" smtClean="0"/>
              <a:t>학년도 </a:t>
            </a:r>
            <a:r>
              <a:rPr lang="ko-KR" altLang="en-US" b="1" dirty="0" err="1" smtClean="0"/>
              <a:t>학업우수형</a:t>
            </a:r>
            <a:r>
              <a:rPr lang="en-US" altLang="ko-KR" b="1" dirty="0" smtClean="0"/>
              <a:t> </a:t>
            </a:r>
            <a:r>
              <a:rPr lang="ko-KR" altLang="en-US" b="1" dirty="0" err="1" smtClean="0"/>
              <a:t>입시결과</a:t>
            </a:r>
            <a:r>
              <a:rPr lang="en-US" altLang="ko-KR" b="1" dirty="0" smtClean="0"/>
              <a:t>&gt;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76065253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및 예측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한양대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지원전략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803086"/>
              </p:ext>
            </p:extLst>
          </p:nvPr>
        </p:nvGraphicFramePr>
        <p:xfrm>
          <a:off x="678473" y="1679332"/>
          <a:ext cx="5379428" cy="4598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467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326961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</a:tblGrid>
              <a:tr h="3929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(2021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학년도 </a:t>
                      </a:r>
                      <a:r>
                        <a:rPr lang="ko-KR" alt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학생부교과</a:t>
                      </a:r>
                      <a:r>
                        <a:rPr lang="en-US" altLang="ko-KR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→ </a:t>
                      </a:r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지역균형발전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1864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교과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수능최저기준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미적용은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동일</a:t>
                      </a:r>
                      <a:endParaRPr lang="en-US" altLang="ko-KR" sz="1600" b="1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</a:t>
                      </a:r>
                      <a:r>
                        <a:rPr lang="ko-KR" altLang="en-US" sz="1600" b="1" i="0" u="sng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고교별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추천인원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고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재적인원의 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11%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반영교과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국수영사과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+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한국사 전과목</a:t>
                      </a:r>
                      <a:endParaRPr lang="en-US" altLang="ko-KR" sz="1600" b="1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학년별 비율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진로선택과목 </a:t>
                      </a:r>
                      <a:r>
                        <a:rPr lang="en-US" altLang="ko-KR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A100, B99, C98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20189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지원전략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작년까지 내신은 좋으나 수능최저기준을 </a:t>
                      </a:r>
                      <a:endParaRPr lang="en-US" altLang="ko-KR" sz="1600" b="1" i="0" u="none" strike="noStrike" baseline="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맞추기 힘든 학생들이 보험으로 지원하여</a:t>
                      </a:r>
                      <a:endParaRPr lang="en-US" altLang="ko-KR" sz="1600" b="1" i="0" u="none" strike="noStrike" baseline="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자연계 평균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점대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초반의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입결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형성 </a:t>
                      </a:r>
                      <a:endParaRPr lang="en-US" altLang="ko-KR" sz="1600" b="1" i="0" u="none" strike="noStrike" baseline="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올해 </a:t>
                      </a:r>
                      <a:r>
                        <a:rPr lang="ko-KR" altLang="en-US" sz="1600" b="1" i="0" u="sng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의약학계열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sng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교과인원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증가  및 </a:t>
                      </a:r>
                      <a:endParaRPr lang="en-US" altLang="ko-KR" sz="1600" b="1" i="0" u="sng" strike="noStrike" baseline="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최저학력기준 충족 용이 → </a:t>
                      </a:r>
                      <a:r>
                        <a:rPr lang="ko-KR" altLang="en-US" sz="1600" b="1" i="0" u="sng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입결</a:t>
                      </a:r>
                      <a:r>
                        <a:rPr lang="ko-KR" altLang="en-US" sz="1600" b="1" i="0" u="sng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하락 예상</a:t>
                      </a:r>
                      <a:endParaRPr lang="en-US" altLang="ko-KR" sz="1600" b="1" i="0" u="sng" strike="noStrike" baseline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032260"/>
              </p:ext>
            </p:extLst>
          </p:nvPr>
        </p:nvGraphicFramePr>
        <p:xfrm>
          <a:off x="6295290" y="1677126"/>
          <a:ext cx="5134710" cy="4618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6942">
                  <a:extLst>
                    <a:ext uri="{9D8B030D-6E8A-4147-A177-3AD203B41FA5}">
                      <a16:colId xmlns:a16="http://schemas.microsoft.com/office/drawing/2014/main" val="2508449224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1478989442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3409624728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2295935589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2265552871"/>
                    </a:ext>
                  </a:extLst>
                </a:gridCol>
              </a:tblGrid>
              <a:tr h="4889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단과대학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평균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상위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70%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경쟁률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충원율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781143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건축학부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1.45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1.52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6.00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10829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건설환경공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1.33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1.48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5.00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183.33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577615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컴퓨터소프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1.13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1.17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6.63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343.75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115458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융합전자공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1.14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1.18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6.35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317.65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560905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화학공학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1.13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1.16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6.20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220.00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830127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기계공학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1.30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1.34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4.65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276.47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090690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미래자동차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1.49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1.58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8.60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200.00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783624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수학교육과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1.25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1.35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7.67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366.67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249703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식품영양학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1.37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ea"/>
                          <a:ea typeface="+mn-ea"/>
                        </a:rPr>
                        <a:t>1.43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6.67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100.00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56805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18037" y="1102106"/>
            <a:ext cx="37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한양대학교 </a:t>
            </a:r>
            <a:r>
              <a:rPr lang="ko-KR" altLang="en-US" sz="2400" b="1" dirty="0" err="1" smtClean="0"/>
              <a:t>학생부교과</a:t>
            </a:r>
            <a:endParaRPr lang="ko-KR" alt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295290" y="1246711"/>
            <a:ext cx="513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&lt;2021</a:t>
            </a:r>
            <a:r>
              <a:rPr lang="ko-KR" altLang="en-US" b="1" dirty="0" smtClean="0"/>
              <a:t>학년도 </a:t>
            </a:r>
            <a:r>
              <a:rPr lang="ko-KR" altLang="en-US" b="1" dirty="0" err="1" smtClean="0"/>
              <a:t>학생부교과</a:t>
            </a:r>
            <a:r>
              <a:rPr lang="en-US" altLang="ko-KR" b="1" dirty="0" smtClean="0"/>
              <a:t> </a:t>
            </a:r>
            <a:r>
              <a:rPr lang="ko-KR" altLang="en-US" b="1" dirty="0" err="1" smtClean="0"/>
              <a:t>입시결과</a:t>
            </a:r>
            <a:r>
              <a:rPr lang="en-US" altLang="ko-KR" b="1" dirty="0" smtClean="0"/>
              <a:t>&gt;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76837491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spc="-150" dirty="0">
                <a:solidFill>
                  <a:schemeClr val="tx1"/>
                </a:solidFill>
                <a:latin typeface="+mn-ea"/>
              </a:rPr>
              <a:t>15~</a:t>
            </a:r>
            <a:endParaRPr lang="ko-KR" altLang="en-US" sz="2800" b="1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학년도 의예과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및 예측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" y="7"/>
            <a:ext cx="12183203" cy="896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>
            <a:off x="72837" y="61551"/>
            <a:ext cx="1620000" cy="779399"/>
          </a:xfrm>
          <a:prstGeom prst="homePlate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150" dirty="0">
                <a:solidFill>
                  <a:schemeClr val="tx1"/>
                </a:solidFill>
                <a:latin typeface="+mn-ea"/>
              </a:rPr>
              <a:t>종합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765669" y="61551"/>
            <a:ext cx="10341339" cy="7793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800" dirty="0" smtClean="0">
                <a:solidFill>
                  <a:schemeClr val="tx1"/>
                </a:solidFill>
                <a:latin typeface="+mn-ea"/>
              </a:rPr>
              <a:t>한양대 </a:t>
            </a:r>
            <a:r>
              <a:rPr lang="ko-KR" altLang="en-US" sz="2800" dirty="0" err="1">
                <a:solidFill>
                  <a:schemeClr val="tx1"/>
                </a:solidFill>
                <a:latin typeface="+mn-ea"/>
              </a:rPr>
              <a:t>입시결과</a:t>
            </a:r>
            <a:r>
              <a:rPr lang="ko-KR" altLang="en-US" sz="2800" dirty="0">
                <a:solidFill>
                  <a:schemeClr val="tx1"/>
                </a:solidFill>
                <a:latin typeface="+mn-ea"/>
              </a:rPr>
              <a:t> 분석 및 지원전략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244181"/>
              </p:ext>
            </p:extLst>
          </p:nvPr>
        </p:nvGraphicFramePr>
        <p:xfrm>
          <a:off x="678473" y="1679332"/>
          <a:ext cx="5379428" cy="4598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467">
                  <a:extLst>
                    <a:ext uri="{9D8B030D-6E8A-4147-A177-3AD203B41FA5}">
                      <a16:colId xmlns:a16="http://schemas.microsoft.com/office/drawing/2014/main" val="4181078396"/>
                    </a:ext>
                  </a:extLst>
                </a:gridCol>
                <a:gridCol w="4326961">
                  <a:extLst>
                    <a:ext uri="{9D8B030D-6E8A-4147-A177-3AD203B41FA5}">
                      <a16:colId xmlns:a16="http://schemas.microsoft.com/office/drawing/2014/main" val="1409664809"/>
                    </a:ext>
                  </a:extLst>
                </a:gridCol>
              </a:tblGrid>
              <a:tr h="3929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전형명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학생부종합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52896"/>
                  </a:ext>
                </a:extLst>
              </a:tr>
              <a:tr h="21864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변화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포인트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학생부 종합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1,015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-&gt; 835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(-180)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건축학부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인문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자연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통합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종합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교과 동일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간호학부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인문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자연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통합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상동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파이낸스경영학과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인문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자연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통합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상동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-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경영학과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인문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자연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통합 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상동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56888"/>
                  </a:ext>
                </a:extLst>
              </a:tr>
              <a:tr h="20189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지원전략</a:t>
                      </a:r>
                      <a:endParaRPr lang="ko-KR" alt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대체로 인기학과에 자사고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특목고 </a:t>
                      </a:r>
                      <a:r>
                        <a:rPr lang="ko-KR" altLang="en-US" sz="1600" b="1" i="0" u="none" strike="noStrike" baseline="0" dirty="0" err="1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지원률이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en-US" altLang="ko-KR" sz="1600" b="1" i="0" u="none" strike="noStrike" baseline="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높기 때문에 이를 고려하여 모집단위 선택이</a:t>
                      </a:r>
                      <a:endParaRPr lang="en-US" altLang="ko-KR" sz="1600" b="1" i="0" u="none" strike="noStrike" baseline="0" dirty="0" smtClean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필요함</a:t>
                      </a:r>
                      <a:r>
                        <a:rPr lang="en-US" altLang="ko-KR" sz="16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en-US" altLang="ko-KR" sz="1600" b="1" i="0" u="none" strike="noStrike" baseline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562" marR="7562" marT="7562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09660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781037"/>
              </p:ext>
            </p:extLst>
          </p:nvPr>
        </p:nvGraphicFramePr>
        <p:xfrm>
          <a:off x="6295290" y="1677126"/>
          <a:ext cx="5134710" cy="4618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6942">
                  <a:extLst>
                    <a:ext uri="{9D8B030D-6E8A-4147-A177-3AD203B41FA5}">
                      <a16:colId xmlns:a16="http://schemas.microsoft.com/office/drawing/2014/main" val="2508449224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1478989442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3409624728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2295935589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2265552871"/>
                    </a:ext>
                  </a:extLst>
                </a:gridCol>
              </a:tblGrid>
              <a:tr h="4889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단과대학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상위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50%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상위</a:t>
                      </a:r>
                      <a:r>
                        <a:rPr lang="en-US" altLang="ko-KR" sz="18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70</a:t>
                      </a:r>
                      <a:r>
                        <a:rPr lang="en-US" altLang="ko-KR" sz="18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%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경쟁률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충원율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781143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건축학부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2.44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2.96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15.42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158.33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10829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</a:rPr>
                        <a:t>건설환경공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2.92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3.48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9.17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138.89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577615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err="1" smtClean="0">
                          <a:solidFill>
                            <a:srgbClr val="FFFF00"/>
                          </a:solidFill>
                        </a:rPr>
                        <a:t>컴퓨터소프</a:t>
                      </a:r>
                      <a:endParaRPr lang="ko-KR" altLang="en-US" sz="1400" b="1" dirty="0">
                        <a:solidFill>
                          <a:srgbClr val="FFFF00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1.63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2.93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14.24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232.00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115458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err="1" smtClean="0">
                          <a:solidFill>
                            <a:srgbClr val="FFFF00"/>
                          </a:solidFill>
                        </a:rPr>
                        <a:t>융합전자공</a:t>
                      </a:r>
                      <a:endParaRPr lang="ko-KR" altLang="en-US" sz="1400" b="1" dirty="0">
                        <a:solidFill>
                          <a:srgbClr val="FFFF00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2.12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3.11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14.15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328.85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560905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화학공학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1.43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1.63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18.33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271.43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830127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기계공학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1.72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1.9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12.08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188.46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090690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rgbClr val="FFFF00"/>
                          </a:solidFill>
                        </a:rPr>
                        <a:t>미래자동차</a:t>
                      </a:r>
                      <a:endParaRPr lang="ko-KR" altLang="en-US" sz="1400" b="1" dirty="0">
                        <a:solidFill>
                          <a:srgbClr val="FFFF00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1.85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3.74</a:t>
                      </a:r>
                      <a:endParaRPr lang="en-US" altLang="ko-KR" sz="18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9.19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206.25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783624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수학교육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1.49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1.19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13.5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75.00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249703"/>
                  </a:ext>
                </a:extLst>
              </a:tr>
              <a:tr h="4588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식품영양학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3.86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4.11</a:t>
                      </a:r>
                      <a:endParaRPr lang="en-US" altLang="ko-KR" sz="1400" b="1" i="0" u="none" strike="noStrike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12.92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38.46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56805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18036" y="1102106"/>
            <a:ext cx="453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한양대학교 </a:t>
            </a:r>
            <a:r>
              <a:rPr lang="ko-KR" altLang="en-US" sz="2400" b="1" dirty="0" err="1" smtClean="0"/>
              <a:t>학생부종합</a:t>
            </a:r>
            <a:endParaRPr lang="ko-KR" alt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295290" y="1246711"/>
            <a:ext cx="513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&lt;2021</a:t>
            </a:r>
            <a:r>
              <a:rPr lang="ko-KR" altLang="en-US" b="1" dirty="0" smtClean="0"/>
              <a:t>학년도 </a:t>
            </a:r>
            <a:r>
              <a:rPr lang="ko-KR" altLang="en-US" b="1" dirty="0" err="1" smtClean="0"/>
              <a:t>학생부종합</a:t>
            </a:r>
            <a:r>
              <a:rPr lang="en-US" altLang="ko-KR" b="1" dirty="0" smtClean="0"/>
              <a:t> </a:t>
            </a:r>
            <a:r>
              <a:rPr lang="ko-KR" altLang="en-US" b="1" dirty="0" err="1" smtClean="0"/>
              <a:t>입시결과</a:t>
            </a:r>
            <a:r>
              <a:rPr lang="en-US" altLang="ko-KR" b="1" dirty="0" smtClean="0"/>
              <a:t>&gt;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5691745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4385" y="2379644"/>
            <a:ext cx="66101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6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2" y="6397926"/>
            <a:ext cx="3390900" cy="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41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11841</TotalTime>
  <Words>14643</Words>
  <Application>Microsoft Office PowerPoint</Application>
  <PresentationFormat>와이드스크린</PresentationFormat>
  <Paragraphs>4762</Paragraphs>
  <Slides>138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138</vt:i4>
      </vt:variant>
    </vt:vector>
  </HeadingPairs>
  <TitlesOfParts>
    <vt:vector size="145" baseType="lpstr">
      <vt:lpstr>HY헤드라인M</vt:lpstr>
      <vt:lpstr>굴림</vt:lpstr>
      <vt:lpstr>맑은 고딕</vt:lpstr>
      <vt:lpstr>함초롬바탕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Junghh</cp:lastModifiedBy>
  <cp:revision>1289</cp:revision>
  <cp:lastPrinted>2021-08-18T07:12:26Z</cp:lastPrinted>
  <dcterms:created xsi:type="dcterms:W3CDTF">2020-08-06T04:40:15Z</dcterms:created>
  <dcterms:modified xsi:type="dcterms:W3CDTF">2021-08-21T03:47:20Z</dcterms:modified>
</cp:coreProperties>
</file>